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94" r:id="rId2"/>
    <p:sldId id="309" r:id="rId3"/>
    <p:sldId id="296" r:id="rId4"/>
    <p:sldId id="321" r:id="rId5"/>
    <p:sldId id="322" r:id="rId6"/>
    <p:sldId id="298" r:id="rId7"/>
    <p:sldId id="300" r:id="rId8"/>
    <p:sldId id="302" r:id="rId9"/>
    <p:sldId id="299" r:id="rId10"/>
    <p:sldId id="304" r:id="rId11"/>
    <p:sldId id="301" r:id="rId12"/>
    <p:sldId id="303" r:id="rId13"/>
    <p:sldId id="327" r:id="rId14"/>
    <p:sldId id="306" r:id="rId15"/>
    <p:sldId id="305" r:id="rId16"/>
    <p:sldId id="307" r:id="rId17"/>
    <p:sldId id="308" r:id="rId18"/>
    <p:sldId id="312" r:id="rId19"/>
    <p:sldId id="313" r:id="rId20"/>
    <p:sldId id="323" r:id="rId21"/>
    <p:sldId id="324" r:id="rId22"/>
    <p:sldId id="314" r:id="rId23"/>
    <p:sldId id="315" r:id="rId24"/>
    <p:sldId id="325" r:id="rId25"/>
    <p:sldId id="316" r:id="rId26"/>
    <p:sldId id="317" r:id="rId27"/>
    <p:sldId id="311" r:id="rId28"/>
    <p:sldId id="326" r:id="rId29"/>
    <p:sldId id="318" r:id="rId30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talya Belyukin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3B6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1758" autoAdjust="0"/>
  </p:normalViewPr>
  <p:slideViewPr>
    <p:cSldViewPr snapToGrid="0">
      <p:cViewPr varScale="1">
        <p:scale>
          <a:sx n="107" d="100"/>
          <a:sy n="107" d="100"/>
        </p:scale>
        <p:origin x="-6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Relationship Id="rId5" Type="http://schemas.microsoft.com/office/2011/relationships/chartStyle" Target="style1.xml"/><Relationship Id="rId4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2800" b="1" dirty="0" smtClean="0">
                <a:solidFill>
                  <a:srgbClr val="002060"/>
                </a:solidFill>
              </a:rPr>
              <a:t>СТРУКТУРА</a:t>
            </a:r>
            <a:r>
              <a:rPr lang="uk-UA" sz="2800" b="1" baseline="0" dirty="0" smtClean="0">
                <a:solidFill>
                  <a:srgbClr val="002060"/>
                </a:solidFill>
              </a:rPr>
              <a:t> НАСЕЛЕННЯ ПІЛОТНИХ ГРОМАД</a:t>
            </a:r>
            <a:endParaRPr lang="ru-RU" sz="2800" b="1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16873289907452993"/>
          <c:y val="1.7499714709574343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021308138475811E-2"/>
          <c:y val="0.31973435385794169"/>
          <c:w val="0.96256290332129535"/>
          <c:h val="0.50003169246701307"/>
        </c:manualLayout>
      </c:layout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Затвердження Порядку міжвіжомчої взаємодії суб"єктів надання соціальних послуг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67E-47F5-A689-7BA3CF7779FE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67E-47F5-A689-7BA3CF7779FE}"/>
              </c:ext>
            </c:extLst>
          </c:dPt>
          <c:dLbls>
            <c:dLbl>
              <c:idx val="0"/>
              <c:layout>
                <c:manualLayout>
                  <c:x val="7.1991987843624816E-2"/>
                  <c:y val="2.0558590890424413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>
                        <a:solidFill>
                          <a:srgbClr val="002060"/>
                        </a:solidFill>
                      </a:rPr>
                      <a:t>26 %</a:t>
                    </a:r>
                    <a:endParaRPr lang="en-US" dirty="0">
                      <a:solidFill>
                        <a:srgbClr val="00206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67E-47F5-A689-7BA3CF7779FE}"/>
                </c:ext>
              </c:extLst>
            </c:dLbl>
            <c:dLbl>
              <c:idx val="1"/>
              <c:layout>
                <c:manualLayout>
                  <c:x val="-5.0258026957156671E-2"/>
                  <c:y val="-1.9397128930312282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74 %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67E-47F5-A689-7BA3CF7779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Аркуш1!$A$2:$A$3</c:f>
              <c:strCache>
                <c:ptCount val="2"/>
                <c:pt idx="0">
                  <c:v>Затверджено </c:v>
                </c:pt>
                <c:pt idx="1">
                  <c:v>Не затверджено</c:v>
                </c:pt>
              </c:strCache>
            </c:strRef>
          </c:cat>
          <c:val>
            <c:numRef>
              <c:f>Аркуш1!$B$2:$B$3</c:f>
              <c:numCache>
                <c:formatCode>General</c:formatCode>
                <c:ptCount val="2"/>
                <c:pt idx="0">
                  <c:v>11</c:v>
                </c:pt>
                <c:pt idx="1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67E-47F5-A689-7BA3CF7779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Relationship Id="rId4" Type="http://schemas.openxmlformats.org/officeDocument/2006/relationships/image" Target="../media/image5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Relationship Id="rId4" Type="http://schemas.openxmlformats.org/officeDocument/2006/relationships/image" Target="../media/image5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DB0AD6-54C6-4147-9EFD-51585CF0F89A}" type="doc">
      <dgm:prSet loTypeId="urn:microsoft.com/office/officeart/2008/layout/AccentedPicture" loCatId="picture" qsTypeId="urn:microsoft.com/office/officeart/2005/8/quickstyle/simple1#9" qsCatId="simple" csTypeId="urn:microsoft.com/office/officeart/2005/8/colors/accent1_2#9" csCatId="accent1" phldr="1"/>
      <dgm:spPr/>
      <dgm:t>
        <a:bodyPr/>
        <a:lstStyle/>
        <a:p>
          <a:endParaRPr lang="uk-UA"/>
        </a:p>
      </dgm:t>
    </dgm:pt>
    <dgm:pt modelId="{50196CAF-5A8A-4A37-A3F8-D99138D49B53}">
      <dgm:prSet phldrT="[Text]" custT="1"/>
      <dgm:spPr>
        <a:xfrm>
          <a:off x="4688010" y="107121"/>
          <a:ext cx="3268145" cy="1154370"/>
        </a:xfrm>
        <a:noFill/>
        <a:ln>
          <a:noFill/>
        </a:ln>
        <a:effectLst/>
      </dgm:spPr>
      <dgm:t>
        <a:bodyPr/>
        <a:lstStyle/>
        <a:p>
          <a:r>
            <a:rPr lang="uk-UA" sz="1600" b="1" dirty="0" smtClean="0">
              <a:solidFill>
                <a:srgbClr val="003399"/>
              </a:solidFill>
              <a:latin typeface="Calibri"/>
              <a:ea typeface="+mn-ea"/>
              <a:cs typeface="+mn-cs"/>
            </a:rPr>
            <a:t>-С</a:t>
          </a:r>
          <a:r>
            <a:rPr lang="uk-UA" sz="1400" b="1" dirty="0" smtClean="0">
              <a:solidFill>
                <a:srgbClr val="003399"/>
              </a:solidFill>
              <a:latin typeface="Calibri"/>
              <a:ea typeface="+mn-ea"/>
              <a:cs typeface="+mn-cs"/>
            </a:rPr>
            <a:t>оціальний </a:t>
          </a:r>
          <a:r>
            <a:rPr lang="uk-UA" sz="1400" b="1" dirty="0">
              <a:solidFill>
                <a:srgbClr val="003399"/>
              </a:solidFill>
              <a:latin typeface="Calibri"/>
              <a:ea typeface="+mn-ea"/>
              <a:cs typeface="+mn-cs"/>
            </a:rPr>
            <a:t>робітник</a:t>
          </a:r>
        </a:p>
        <a:p>
          <a:r>
            <a:rPr lang="uk-UA" sz="1400" b="1" dirty="0">
              <a:solidFill>
                <a:srgbClr val="003399"/>
              </a:solidFill>
              <a:latin typeface="Calibri"/>
              <a:ea typeface="+mn-ea"/>
              <a:cs typeface="+mn-cs"/>
            </a:rPr>
            <a:t> - </a:t>
          </a:r>
          <a:r>
            <a:rPr lang="uk-UA" sz="1400" b="1" dirty="0" smtClean="0">
              <a:solidFill>
                <a:srgbClr val="003399"/>
              </a:solidFill>
              <a:latin typeface="Calibri"/>
              <a:ea typeface="+mn-ea"/>
              <a:cs typeface="+mn-cs"/>
            </a:rPr>
            <a:t>Психолог</a:t>
          </a:r>
          <a:endParaRPr lang="uk-UA" sz="1400" dirty="0">
            <a:solidFill>
              <a:srgbClr val="167373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78592E7C-23AC-4E20-946E-50822C7D954E}" type="parTrans" cxnId="{ADB4DF6F-D6FB-4AE6-9566-D64D7C45C8FB}">
      <dgm:prSet/>
      <dgm:spPr/>
      <dgm:t>
        <a:bodyPr/>
        <a:lstStyle/>
        <a:p>
          <a:endParaRPr lang="uk-UA"/>
        </a:p>
      </dgm:t>
    </dgm:pt>
    <dgm:pt modelId="{50323B43-3F49-4CD7-BD21-792398121753}" type="sibTrans" cxnId="{ADB4DF6F-D6FB-4AE6-9566-D64D7C45C8FB}">
      <dgm:prSet/>
      <dgm:spPr/>
      <dgm:t>
        <a:bodyPr/>
        <a:lstStyle/>
        <a:p>
          <a:endParaRPr lang="uk-UA"/>
        </a:p>
      </dgm:t>
    </dgm:pt>
    <dgm:pt modelId="{59003A54-7AB9-4BAC-92C3-881291A8C5DD}">
      <dgm:prSet phldrT="[Text]" custT="1"/>
      <dgm:spPr>
        <a:xfrm>
          <a:off x="4688010" y="1469279"/>
          <a:ext cx="3257351" cy="1154370"/>
        </a:xfrm>
        <a:noFill/>
        <a:ln>
          <a:noFill/>
        </a:ln>
        <a:effectLst/>
      </dgm:spPr>
      <dgm:t>
        <a:bodyPr/>
        <a:lstStyle/>
        <a:p>
          <a:r>
            <a:rPr lang="uk-UA" sz="1400" b="1" dirty="0" smtClean="0">
              <a:solidFill>
                <a:srgbClr val="003399"/>
              </a:solidFill>
              <a:latin typeface="Calibri"/>
              <a:ea typeface="+mn-ea"/>
              <a:cs typeface="+mn-cs"/>
            </a:rPr>
            <a:t>- Юрист</a:t>
          </a:r>
          <a:endParaRPr lang="uk-UA" sz="1400" b="1" dirty="0">
            <a:solidFill>
              <a:srgbClr val="003399"/>
            </a:solidFill>
            <a:latin typeface="Calibri"/>
            <a:ea typeface="+mn-ea"/>
            <a:cs typeface="+mn-cs"/>
          </a:endParaRPr>
        </a:p>
        <a:p>
          <a:r>
            <a:rPr lang="uk-UA" sz="1800" b="1" dirty="0">
              <a:solidFill>
                <a:srgbClr val="003399"/>
              </a:solidFill>
              <a:latin typeface="Calibri"/>
              <a:ea typeface="+mn-ea"/>
              <a:cs typeface="Times New Roman" pitchFamily="18" charset="0"/>
            </a:rPr>
            <a:t>- </a:t>
          </a:r>
          <a:r>
            <a:rPr lang="uk-UA" sz="1400" b="1" dirty="0">
              <a:solidFill>
                <a:srgbClr val="003399"/>
              </a:solidFill>
              <a:latin typeface="Calibri"/>
              <a:ea typeface="+mn-ea"/>
              <a:cs typeface="Times New Roman" pitchFamily="18" charset="0"/>
            </a:rPr>
            <a:t>Фахівець із соціальної роботи</a:t>
          </a:r>
          <a:endParaRPr lang="uk-UA" sz="1400" dirty="0">
            <a:solidFill>
              <a:srgbClr val="167373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8FCD7F41-0C6B-4A93-8E5D-67574038D1AC}" type="parTrans" cxnId="{7AFD6B84-430C-491D-A015-66F4DAE83F09}">
      <dgm:prSet/>
      <dgm:spPr/>
      <dgm:t>
        <a:bodyPr/>
        <a:lstStyle/>
        <a:p>
          <a:endParaRPr lang="uk-UA"/>
        </a:p>
      </dgm:t>
    </dgm:pt>
    <dgm:pt modelId="{DA61881F-22DA-4BF6-B896-17C52E67FA2E}" type="sibTrans" cxnId="{7AFD6B84-430C-491D-A015-66F4DAE83F09}">
      <dgm:prSet/>
      <dgm:spPr/>
      <dgm:t>
        <a:bodyPr/>
        <a:lstStyle/>
        <a:p>
          <a:endParaRPr lang="uk-UA"/>
        </a:p>
      </dgm:t>
    </dgm:pt>
    <dgm:pt modelId="{0C5AE157-3313-4FF4-8B2E-D8293AC79AF9}">
      <dgm:prSet phldrT="[Text]" custT="1"/>
      <dgm:spPr>
        <a:xfrm>
          <a:off x="4688010" y="2831436"/>
          <a:ext cx="3612116" cy="1154370"/>
        </a:xfrm>
        <a:noFill/>
        <a:ln>
          <a:noFill/>
        </a:ln>
        <a:effectLst/>
      </dgm:spPr>
      <dgm:t>
        <a:bodyPr/>
        <a:lstStyle/>
        <a:p>
          <a:r>
            <a:rPr lang="uk-UA" sz="1400" b="1" dirty="0">
              <a:solidFill>
                <a:srgbClr val="003399"/>
              </a:solidFill>
              <a:latin typeface="Calibri"/>
              <a:ea typeface="+mn-ea"/>
              <a:cs typeface="+mn-cs"/>
            </a:rPr>
            <a:t>- </a:t>
          </a:r>
          <a:r>
            <a:rPr lang="uk-UA" sz="1400" b="1" dirty="0" smtClean="0">
              <a:solidFill>
                <a:srgbClr val="003399"/>
              </a:solidFill>
              <a:latin typeface="Calibri"/>
              <a:ea typeface="+mn-ea"/>
              <a:cs typeface="+mn-cs"/>
            </a:rPr>
            <a:t>Водій</a:t>
          </a:r>
        </a:p>
        <a:p>
          <a:r>
            <a:rPr lang="uk-UA" sz="1800" b="1" dirty="0" smtClean="0">
              <a:solidFill>
                <a:srgbClr val="003399"/>
              </a:solidFill>
              <a:latin typeface="Calibri"/>
              <a:ea typeface="+mn-ea"/>
              <a:cs typeface="+mn-cs"/>
            </a:rPr>
            <a:t> </a:t>
          </a:r>
          <a:endParaRPr lang="uk-UA" sz="1800" dirty="0">
            <a:solidFill>
              <a:srgbClr val="167373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A5D91BD5-3FD7-4CEE-8AFB-CFA9756E103A}" type="parTrans" cxnId="{C504D106-2C7D-4CAD-A567-90B41A47768A}">
      <dgm:prSet/>
      <dgm:spPr/>
      <dgm:t>
        <a:bodyPr/>
        <a:lstStyle/>
        <a:p>
          <a:endParaRPr lang="uk-UA"/>
        </a:p>
      </dgm:t>
    </dgm:pt>
    <dgm:pt modelId="{9BBAFF3B-AAB2-47BD-9AD8-957743EDFB1C}" type="sibTrans" cxnId="{C504D106-2C7D-4CAD-A567-90B41A47768A}">
      <dgm:prSet/>
      <dgm:spPr/>
      <dgm:t>
        <a:bodyPr/>
        <a:lstStyle/>
        <a:p>
          <a:endParaRPr lang="uk-UA"/>
        </a:p>
      </dgm:t>
    </dgm:pt>
    <dgm:pt modelId="{30761AD7-FB54-4C5E-BD90-15B1A5F1D103}">
      <dgm:prSet phldrT="[Text]" custT="1"/>
      <dgm:spPr>
        <a:xfrm>
          <a:off x="0" y="1865211"/>
          <a:ext cx="2581002" cy="2565268"/>
        </a:xfrm>
        <a:noFill/>
        <a:ln w="12700" cap="flat" cmpd="sng" algn="ctr">
          <a:noFill/>
          <a:prstDash val="solid"/>
          <a:miter lim="800000"/>
        </a:ln>
        <a:effectLst/>
        <a:sp3d/>
      </dgm:spPr>
      <dgm:t>
        <a:bodyPr/>
        <a:lstStyle/>
        <a:p>
          <a:r>
            <a:rPr lang="uk-UA" sz="1400" b="1" dirty="0" smtClean="0">
              <a:solidFill>
                <a:srgbClr val="002060"/>
              </a:solidFill>
              <a:latin typeface="Calibri"/>
              <a:ea typeface="+mn-ea"/>
              <a:cs typeface="+mn-cs"/>
            </a:rPr>
            <a:t>- Медична </a:t>
          </a:r>
          <a:r>
            <a:rPr lang="uk-UA" sz="1400" b="1" dirty="0">
              <a:solidFill>
                <a:srgbClr val="002060"/>
              </a:solidFill>
              <a:latin typeface="Calibri"/>
              <a:ea typeface="+mn-ea"/>
              <a:cs typeface="+mn-cs"/>
            </a:rPr>
            <a:t>сестра</a:t>
          </a:r>
        </a:p>
        <a:p>
          <a:r>
            <a:rPr lang="uk-UA" sz="1400" b="1" dirty="0" smtClean="0">
              <a:solidFill>
                <a:srgbClr val="002060"/>
              </a:solidFill>
              <a:latin typeface="Calibri"/>
              <a:ea typeface="+mn-ea"/>
              <a:cs typeface="+mn-cs"/>
            </a:rPr>
            <a:t>- Фахівець </a:t>
          </a:r>
          <a:r>
            <a:rPr lang="uk-UA" sz="1400" b="1" dirty="0">
              <a:solidFill>
                <a:srgbClr val="002060"/>
              </a:solidFill>
              <a:latin typeface="Calibri"/>
              <a:ea typeface="+mn-ea"/>
              <a:cs typeface="+mn-cs"/>
            </a:rPr>
            <a:t>з фізичної реабілітації</a:t>
          </a:r>
          <a:endParaRPr lang="uk-UA" sz="1400" dirty="0">
            <a:solidFill>
              <a:srgbClr val="002060"/>
            </a:solidFill>
            <a:latin typeface="Calibri"/>
            <a:ea typeface="+mn-ea"/>
            <a:cs typeface="+mn-cs"/>
          </a:endParaRPr>
        </a:p>
      </dgm:t>
    </dgm:pt>
    <dgm:pt modelId="{9F042C1C-1ECB-46A3-AF65-0B9C116A38B7}" type="sibTrans" cxnId="{5FDAA32E-1DF0-4B3B-ACA3-449BC96ECBF0}">
      <dgm:prSet/>
      <dgm:spPr>
        <a:xfrm>
          <a:off x="566069" y="398706"/>
          <a:ext cx="3351951" cy="4275447"/>
        </a:xfrm>
        <a:blipFill>
          <a:blip xmlns:r="http://schemas.openxmlformats.org/officeDocument/2006/relationships" r:embed="rId1"/>
          <a:srcRect/>
          <a:stretch>
            <a:fillRect l="-46000" r="-46000"/>
          </a:stretch>
        </a:blipFill>
        <a:ln w="12700" cap="flat" cmpd="sng" algn="ctr">
          <a:solidFill>
            <a:srgbClr val="DCEFEB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uk-UA"/>
        </a:p>
      </dgm:t>
    </dgm:pt>
    <dgm:pt modelId="{2B5C8263-1F1D-47A5-A0D2-DA256FF7C6F5}" type="parTrans" cxnId="{5FDAA32E-1DF0-4B3B-ACA3-449BC96ECBF0}">
      <dgm:prSet/>
      <dgm:spPr/>
      <dgm:t>
        <a:bodyPr/>
        <a:lstStyle/>
        <a:p>
          <a:endParaRPr lang="uk-UA"/>
        </a:p>
      </dgm:t>
    </dgm:pt>
    <dgm:pt modelId="{B24E9FCA-5751-46B8-A8FF-8A7579A3EBE5}" type="pres">
      <dgm:prSet presAssocID="{91DB0AD6-54C6-4147-9EFD-51585CF0F89A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DD97324B-7B92-4F66-B714-15A71EB1FD3F}" type="pres">
      <dgm:prSet presAssocID="{9F042C1C-1ECB-46A3-AF65-0B9C116A38B7}" presName="picture_1" presStyleLbl="bgImgPlace1" presStyleIdx="0" presStyleCnt="1" custLinFactNeighborX="-6529" custLinFactNeighborY="-188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DCD71FC4-4D77-4DDF-8385-0F17C8CDC398}" type="pres">
      <dgm:prSet presAssocID="{30761AD7-FB54-4C5E-BD90-15B1A5F1D103}" presName="text_1" presStyleLbl="node1" presStyleIdx="0" presStyleCnt="0" custScaleX="82164" custLinFactNeighborX="-28708" custLinFactNeighborY="4149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232D1670-C0A8-4E64-AF3F-10085F452232}" type="pres">
      <dgm:prSet presAssocID="{91DB0AD6-54C6-4147-9EFD-51585CF0F89A}" presName="linV" presStyleCnt="0"/>
      <dgm:spPr/>
    </dgm:pt>
    <dgm:pt modelId="{6626D7C1-3B18-44CD-A010-36E1493110A2}" type="pres">
      <dgm:prSet presAssocID="{50196CAF-5A8A-4A37-A3F8-D99138D49B53}" presName="pair" presStyleCnt="0"/>
      <dgm:spPr/>
    </dgm:pt>
    <dgm:pt modelId="{B1786546-FDAC-4CE0-B4D7-C4B764FE189C}" type="pres">
      <dgm:prSet presAssocID="{50196CAF-5A8A-4A37-A3F8-D99138D49B53}" presName="spaceH" presStyleLbl="node1" presStyleIdx="0" presStyleCnt="0"/>
      <dgm:spPr/>
    </dgm:pt>
    <dgm:pt modelId="{0140250E-0AD8-453B-BFDA-08A08746E755}" type="pres">
      <dgm:prSet presAssocID="{50196CAF-5A8A-4A37-A3F8-D99138D49B53}" presName="desPictures" presStyleLbl="alignImgPlace1" presStyleIdx="0" presStyleCnt="3" custScaleX="111779" custLinFactNeighborX="-1800" custLinFactNeighborY="-259"/>
      <dgm:spPr>
        <a:xfrm>
          <a:off x="3444873" y="104131"/>
          <a:ext cx="1290344" cy="1154370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rgbClr val="DCEFEB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uk-UA"/>
        </a:p>
      </dgm:t>
    </dgm:pt>
    <dgm:pt modelId="{53FED308-93F3-4458-AE13-D6A4952B9C81}" type="pres">
      <dgm:prSet presAssocID="{50196CAF-5A8A-4A37-A3F8-D99138D49B53}" presName="desTextWrapper" presStyleCnt="0"/>
      <dgm:spPr/>
    </dgm:pt>
    <dgm:pt modelId="{01B67821-DF8A-478F-9CE8-39D583D8A7DE}" type="pres">
      <dgm:prSet presAssocID="{50196CAF-5A8A-4A37-A3F8-D99138D49B53}" presName="desText" presStyleLbl="revTx" presStyleIdx="0" presStyleCnt="3" custScaleX="14108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B54F306-8B14-413A-B7FB-D6054E75E505}" type="pres">
      <dgm:prSet presAssocID="{50323B43-3F49-4CD7-BD21-792398121753}" presName="spaceV" presStyleCnt="0"/>
      <dgm:spPr/>
    </dgm:pt>
    <dgm:pt modelId="{4AE9810F-D813-4F1C-B1FD-309DF0C71785}" type="pres">
      <dgm:prSet presAssocID="{59003A54-7AB9-4BAC-92C3-881291A8C5DD}" presName="pair" presStyleCnt="0"/>
      <dgm:spPr/>
    </dgm:pt>
    <dgm:pt modelId="{FE340DCD-55E7-4B02-8BC3-C647F3283250}" type="pres">
      <dgm:prSet presAssocID="{59003A54-7AB9-4BAC-92C3-881291A8C5DD}" presName="spaceH" presStyleLbl="node1" presStyleIdx="0" presStyleCnt="0"/>
      <dgm:spPr/>
    </dgm:pt>
    <dgm:pt modelId="{5C965340-9727-4376-B99F-6BEE53421ED1}" type="pres">
      <dgm:prSet presAssocID="{59003A54-7AB9-4BAC-92C3-881291A8C5DD}" presName="desPictures" presStyleLbl="alignImgPlace1" presStyleIdx="1" presStyleCnt="3"/>
      <dgm:spPr>
        <a:xfrm>
          <a:off x="3533639" y="1469279"/>
          <a:ext cx="1154370" cy="1154370"/>
        </a:xfrm>
        <a:prstGeom prst="ellipse">
          <a:avLst/>
        </a:prstGeom>
        <a:blipFill>
          <a:blip xmlns:r="http://schemas.openxmlformats.org/officeDocument/2006/relationships" r:embed="rId3" cstate="print"/>
          <a:srcRect/>
          <a:stretch>
            <a:fillRect l="-25000" r="-25000"/>
          </a:stretch>
        </a:blipFill>
        <a:ln w="12700" cap="flat" cmpd="sng" algn="ctr">
          <a:solidFill>
            <a:srgbClr val="DCEFEB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uk-UA"/>
        </a:p>
      </dgm:t>
    </dgm:pt>
    <dgm:pt modelId="{35A6A89A-1B7E-4F60-8434-C18FE126A75F}" type="pres">
      <dgm:prSet presAssocID="{59003A54-7AB9-4BAC-92C3-881291A8C5DD}" presName="desTextWrapper" presStyleCnt="0"/>
      <dgm:spPr/>
    </dgm:pt>
    <dgm:pt modelId="{E73B5D35-ABB6-4A48-B847-597D26FC350A}" type="pres">
      <dgm:prSet presAssocID="{59003A54-7AB9-4BAC-92C3-881291A8C5DD}" presName="desText" presStyleLbl="revTx" presStyleIdx="1" presStyleCnt="3" custScaleX="179693" custScaleY="14575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089A1B8-454F-418A-9088-547C8E5F12E2}" type="pres">
      <dgm:prSet presAssocID="{DA61881F-22DA-4BF6-B896-17C52E67FA2E}" presName="spaceV" presStyleCnt="0"/>
      <dgm:spPr/>
    </dgm:pt>
    <dgm:pt modelId="{D6685C3A-773D-4DD8-9745-BBB3BCDFE63B}" type="pres">
      <dgm:prSet presAssocID="{0C5AE157-3313-4FF4-8B2E-D8293AC79AF9}" presName="pair" presStyleCnt="0"/>
      <dgm:spPr/>
    </dgm:pt>
    <dgm:pt modelId="{66DB76FF-CFF8-486E-90CF-D36C8EC9EFD7}" type="pres">
      <dgm:prSet presAssocID="{0C5AE157-3313-4FF4-8B2E-D8293AC79AF9}" presName="spaceH" presStyleLbl="node1" presStyleIdx="0" presStyleCnt="0"/>
      <dgm:spPr/>
    </dgm:pt>
    <dgm:pt modelId="{6F6727EB-7939-49CE-BD78-D8F1366BE435}" type="pres">
      <dgm:prSet presAssocID="{0C5AE157-3313-4FF4-8B2E-D8293AC79AF9}" presName="desPictures" presStyleLbl="alignImgPlace1" presStyleIdx="2" presStyleCnt="3"/>
      <dgm:spPr>
        <a:xfrm>
          <a:off x="3533639" y="2831436"/>
          <a:ext cx="1154370" cy="1154370"/>
        </a:xfrm>
        <a:prstGeom prst="ellipse">
          <a:avLst/>
        </a:prstGeom>
        <a:blipFill>
          <a:blip xmlns:r="http://schemas.openxmlformats.org/officeDocument/2006/relationships" r:embed="rId4" cstate="print"/>
          <a:srcRect/>
          <a:stretch>
            <a:fillRect l="-25000" r="-25000"/>
          </a:stretch>
        </a:blipFill>
        <a:ln w="12700" cap="flat" cmpd="sng" algn="ctr">
          <a:solidFill>
            <a:srgbClr val="DCEFEB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uk-UA"/>
        </a:p>
      </dgm:t>
    </dgm:pt>
    <dgm:pt modelId="{98A8E0EB-6292-49C0-A672-D4D8EF9FF2DA}" type="pres">
      <dgm:prSet presAssocID="{0C5AE157-3313-4FF4-8B2E-D8293AC79AF9}" presName="desTextWrapper" presStyleCnt="0"/>
      <dgm:spPr/>
    </dgm:pt>
    <dgm:pt modelId="{1760BC0F-BE7C-4CDB-B3DB-C03C49EE7D03}" type="pres">
      <dgm:prSet presAssocID="{0C5AE157-3313-4FF4-8B2E-D8293AC79AF9}" presName="desText" presStyleLbl="revTx" presStyleIdx="2" presStyleCnt="3" custScaleX="15593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08311117-E30F-4B3B-9C95-012AD4F9C270}" type="pres">
      <dgm:prSet presAssocID="{91DB0AD6-54C6-4147-9EFD-51585CF0F89A}" presName="maxNode" presStyleCnt="0"/>
      <dgm:spPr/>
    </dgm:pt>
    <dgm:pt modelId="{4D4385F8-2EE4-4856-923B-74A3809DDB1E}" type="pres">
      <dgm:prSet presAssocID="{91DB0AD6-54C6-4147-9EFD-51585CF0F89A}" presName="Name33" presStyleCnt="0"/>
      <dgm:spPr/>
    </dgm:pt>
  </dgm:ptLst>
  <dgm:cxnLst>
    <dgm:cxn modelId="{5FDAA32E-1DF0-4B3B-ACA3-449BC96ECBF0}" srcId="{91DB0AD6-54C6-4147-9EFD-51585CF0F89A}" destId="{30761AD7-FB54-4C5E-BD90-15B1A5F1D103}" srcOrd="0" destOrd="0" parTransId="{2B5C8263-1F1D-47A5-A0D2-DA256FF7C6F5}" sibTransId="{9F042C1C-1ECB-46A3-AF65-0B9C116A38B7}"/>
    <dgm:cxn modelId="{C504D106-2C7D-4CAD-A567-90B41A47768A}" srcId="{91DB0AD6-54C6-4147-9EFD-51585CF0F89A}" destId="{0C5AE157-3313-4FF4-8B2E-D8293AC79AF9}" srcOrd="3" destOrd="0" parTransId="{A5D91BD5-3FD7-4CEE-8AFB-CFA9756E103A}" sibTransId="{9BBAFF3B-AAB2-47BD-9AD8-957743EDFB1C}"/>
    <dgm:cxn modelId="{0D036336-E8E3-449C-B4B9-5B1EE665B80F}" type="presOf" srcId="{30761AD7-FB54-4C5E-BD90-15B1A5F1D103}" destId="{DCD71FC4-4D77-4DDF-8385-0F17C8CDC398}" srcOrd="0" destOrd="0" presId="urn:microsoft.com/office/officeart/2008/layout/AccentedPicture"/>
    <dgm:cxn modelId="{BCC83596-9EF5-47C6-AD2B-D102ADC620F6}" type="presOf" srcId="{91DB0AD6-54C6-4147-9EFD-51585CF0F89A}" destId="{B24E9FCA-5751-46B8-A8FF-8A7579A3EBE5}" srcOrd="0" destOrd="0" presId="urn:microsoft.com/office/officeart/2008/layout/AccentedPicture"/>
    <dgm:cxn modelId="{7821F48C-82A9-4212-A717-BC8BA6C902A0}" type="presOf" srcId="{59003A54-7AB9-4BAC-92C3-881291A8C5DD}" destId="{E73B5D35-ABB6-4A48-B847-597D26FC350A}" srcOrd="0" destOrd="0" presId="urn:microsoft.com/office/officeart/2008/layout/AccentedPicture"/>
    <dgm:cxn modelId="{ACF1D409-3394-442F-B950-ED993838CD69}" type="presOf" srcId="{50196CAF-5A8A-4A37-A3F8-D99138D49B53}" destId="{01B67821-DF8A-478F-9CE8-39D583D8A7DE}" srcOrd="0" destOrd="0" presId="urn:microsoft.com/office/officeart/2008/layout/AccentedPicture"/>
    <dgm:cxn modelId="{ADB4DF6F-D6FB-4AE6-9566-D64D7C45C8FB}" srcId="{91DB0AD6-54C6-4147-9EFD-51585CF0F89A}" destId="{50196CAF-5A8A-4A37-A3F8-D99138D49B53}" srcOrd="1" destOrd="0" parTransId="{78592E7C-23AC-4E20-946E-50822C7D954E}" sibTransId="{50323B43-3F49-4CD7-BD21-792398121753}"/>
    <dgm:cxn modelId="{B28CC053-D771-44A0-A9D9-5073EFF2F9A3}" type="presOf" srcId="{0C5AE157-3313-4FF4-8B2E-D8293AC79AF9}" destId="{1760BC0F-BE7C-4CDB-B3DB-C03C49EE7D03}" srcOrd="0" destOrd="0" presId="urn:microsoft.com/office/officeart/2008/layout/AccentedPicture"/>
    <dgm:cxn modelId="{7AFD6B84-430C-491D-A015-66F4DAE83F09}" srcId="{91DB0AD6-54C6-4147-9EFD-51585CF0F89A}" destId="{59003A54-7AB9-4BAC-92C3-881291A8C5DD}" srcOrd="2" destOrd="0" parTransId="{8FCD7F41-0C6B-4A93-8E5D-67574038D1AC}" sibTransId="{DA61881F-22DA-4BF6-B896-17C52E67FA2E}"/>
    <dgm:cxn modelId="{32CF7718-3A33-4D98-B71F-857AC15AC6FE}" type="presOf" srcId="{9F042C1C-1ECB-46A3-AF65-0B9C116A38B7}" destId="{DD97324B-7B92-4F66-B714-15A71EB1FD3F}" srcOrd="0" destOrd="0" presId="urn:microsoft.com/office/officeart/2008/layout/AccentedPicture"/>
    <dgm:cxn modelId="{7496F497-EAA7-43B3-A907-26C3D0A991BA}" type="presParOf" srcId="{B24E9FCA-5751-46B8-A8FF-8A7579A3EBE5}" destId="{DD97324B-7B92-4F66-B714-15A71EB1FD3F}" srcOrd="0" destOrd="0" presId="urn:microsoft.com/office/officeart/2008/layout/AccentedPicture"/>
    <dgm:cxn modelId="{7B64A593-49BD-4E84-8014-9351F6735E91}" type="presParOf" srcId="{B24E9FCA-5751-46B8-A8FF-8A7579A3EBE5}" destId="{DCD71FC4-4D77-4DDF-8385-0F17C8CDC398}" srcOrd="1" destOrd="0" presId="urn:microsoft.com/office/officeart/2008/layout/AccentedPicture"/>
    <dgm:cxn modelId="{12BA6456-A26D-4FB8-B496-9DB30F4702DD}" type="presParOf" srcId="{B24E9FCA-5751-46B8-A8FF-8A7579A3EBE5}" destId="{232D1670-C0A8-4E64-AF3F-10085F452232}" srcOrd="2" destOrd="0" presId="urn:microsoft.com/office/officeart/2008/layout/AccentedPicture"/>
    <dgm:cxn modelId="{02ABF5E1-775E-4FC0-8175-1D5C875A9DA0}" type="presParOf" srcId="{232D1670-C0A8-4E64-AF3F-10085F452232}" destId="{6626D7C1-3B18-44CD-A010-36E1493110A2}" srcOrd="0" destOrd="0" presId="urn:microsoft.com/office/officeart/2008/layout/AccentedPicture"/>
    <dgm:cxn modelId="{3509D4B7-9C43-4B85-8287-30DB48E56877}" type="presParOf" srcId="{6626D7C1-3B18-44CD-A010-36E1493110A2}" destId="{B1786546-FDAC-4CE0-B4D7-C4B764FE189C}" srcOrd="0" destOrd="0" presId="urn:microsoft.com/office/officeart/2008/layout/AccentedPicture"/>
    <dgm:cxn modelId="{10963684-86E0-4A5C-9248-C00A4A0FDB1F}" type="presParOf" srcId="{6626D7C1-3B18-44CD-A010-36E1493110A2}" destId="{0140250E-0AD8-453B-BFDA-08A08746E755}" srcOrd="1" destOrd="0" presId="urn:microsoft.com/office/officeart/2008/layout/AccentedPicture"/>
    <dgm:cxn modelId="{426D7C35-48BD-47DE-8BC7-A67D0A81DB65}" type="presParOf" srcId="{6626D7C1-3B18-44CD-A010-36E1493110A2}" destId="{53FED308-93F3-4458-AE13-D6A4952B9C81}" srcOrd="2" destOrd="0" presId="urn:microsoft.com/office/officeart/2008/layout/AccentedPicture"/>
    <dgm:cxn modelId="{0D8D8A02-9766-4CB4-A4BA-93B8A71F9D8A}" type="presParOf" srcId="{53FED308-93F3-4458-AE13-D6A4952B9C81}" destId="{01B67821-DF8A-478F-9CE8-39D583D8A7DE}" srcOrd="0" destOrd="0" presId="urn:microsoft.com/office/officeart/2008/layout/AccentedPicture"/>
    <dgm:cxn modelId="{E93E8D98-0ECB-44B8-A4D5-BAF258237159}" type="presParOf" srcId="{232D1670-C0A8-4E64-AF3F-10085F452232}" destId="{DB54F306-8B14-413A-B7FB-D6054E75E505}" srcOrd="1" destOrd="0" presId="urn:microsoft.com/office/officeart/2008/layout/AccentedPicture"/>
    <dgm:cxn modelId="{E64CBE11-28EF-40A2-BA6F-67CD83785823}" type="presParOf" srcId="{232D1670-C0A8-4E64-AF3F-10085F452232}" destId="{4AE9810F-D813-4F1C-B1FD-309DF0C71785}" srcOrd="2" destOrd="0" presId="urn:microsoft.com/office/officeart/2008/layout/AccentedPicture"/>
    <dgm:cxn modelId="{2C082B6A-5437-4C05-B5EE-1B363149EAB9}" type="presParOf" srcId="{4AE9810F-D813-4F1C-B1FD-309DF0C71785}" destId="{FE340DCD-55E7-4B02-8BC3-C647F3283250}" srcOrd="0" destOrd="0" presId="urn:microsoft.com/office/officeart/2008/layout/AccentedPicture"/>
    <dgm:cxn modelId="{57000949-F633-408E-97E2-E346C2B6817D}" type="presParOf" srcId="{4AE9810F-D813-4F1C-B1FD-309DF0C71785}" destId="{5C965340-9727-4376-B99F-6BEE53421ED1}" srcOrd="1" destOrd="0" presId="urn:microsoft.com/office/officeart/2008/layout/AccentedPicture"/>
    <dgm:cxn modelId="{36691EBA-6F50-4196-A102-585C41EC462B}" type="presParOf" srcId="{4AE9810F-D813-4F1C-B1FD-309DF0C71785}" destId="{35A6A89A-1B7E-4F60-8434-C18FE126A75F}" srcOrd="2" destOrd="0" presId="urn:microsoft.com/office/officeart/2008/layout/AccentedPicture"/>
    <dgm:cxn modelId="{747D0A4F-EF30-4F20-8698-E10B894FF80A}" type="presParOf" srcId="{35A6A89A-1B7E-4F60-8434-C18FE126A75F}" destId="{E73B5D35-ABB6-4A48-B847-597D26FC350A}" srcOrd="0" destOrd="0" presId="urn:microsoft.com/office/officeart/2008/layout/AccentedPicture"/>
    <dgm:cxn modelId="{13747834-1214-4702-93E0-A2F1AA6CF51D}" type="presParOf" srcId="{232D1670-C0A8-4E64-AF3F-10085F452232}" destId="{D089A1B8-454F-418A-9088-547C8E5F12E2}" srcOrd="3" destOrd="0" presId="urn:microsoft.com/office/officeart/2008/layout/AccentedPicture"/>
    <dgm:cxn modelId="{B5F5E8E5-3CF7-447A-8732-75E859761DEE}" type="presParOf" srcId="{232D1670-C0A8-4E64-AF3F-10085F452232}" destId="{D6685C3A-773D-4DD8-9745-BBB3BCDFE63B}" srcOrd="4" destOrd="0" presId="urn:microsoft.com/office/officeart/2008/layout/AccentedPicture"/>
    <dgm:cxn modelId="{EC473ECC-0BAB-4758-B80A-C8EF4F0A86F4}" type="presParOf" srcId="{D6685C3A-773D-4DD8-9745-BBB3BCDFE63B}" destId="{66DB76FF-CFF8-486E-90CF-D36C8EC9EFD7}" srcOrd="0" destOrd="0" presId="urn:microsoft.com/office/officeart/2008/layout/AccentedPicture"/>
    <dgm:cxn modelId="{C716824E-FBC7-42FC-B069-CA7E3C6564AF}" type="presParOf" srcId="{D6685C3A-773D-4DD8-9745-BBB3BCDFE63B}" destId="{6F6727EB-7939-49CE-BD78-D8F1366BE435}" srcOrd="1" destOrd="0" presId="urn:microsoft.com/office/officeart/2008/layout/AccentedPicture"/>
    <dgm:cxn modelId="{B5482551-AD6C-4F88-80A9-518C1435C516}" type="presParOf" srcId="{D6685C3A-773D-4DD8-9745-BBB3BCDFE63B}" destId="{98A8E0EB-6292-49C0-A672-D4D8EF9FF2DA}" srcOrd="2" destOrd="0" presId="urn:microsoft.com/office/officeart/2008/layout/AccentedPicture"/>
    <dgm:cxn modelId="{C264EA51-F136-4A98-9FCB-E84EEE42EFB3}" type="presParOf" srcId="{98A8E0EB-6292-49C0-A672-D4D8EF9FF2DA}" destId="{1760BC0F-BE7C-4CDB-B3DB-C03C49EE7D03}" srcOrd="0" destOrd="0" presId="urn:microsoft.com/office/officeart/2008/layout/AccentedPicture"/>
    <dgm:cxn modelId="{DD436ED4-D838-44E6-A423-795EC5E63D29}" type="presParOf" srcId="{B24E9FCA-5751-46B8-A8FF-8A7579A3EBE5}" destId="{08311117-E30F-4B3B-9C95-012AD4F9C270}" srcOrd="3" destOrd="0" presId="urn:microsoft.com/office/officeart/2008/layout/AccentedPicture"/>
    <dgm:cxn modelId="{909AEEEC-518F-4095-B691-162A7A396269}" type="presParOf" srcId="{08311117-E30F-4B3B-9C95-012AD4F9C270}" destId="{4D4385F8-2EE4-4856-923B-74A3809DDB1E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7324B-7B92-4F66-B714-15A71EB1FD3F}">
      <dsp:nvSpPr>
        <dsp:cNvPr id="0" name=""/>
        <dsp:cNvSpPr/>
      </dsp:nvSpPr>
      <dsp:spPr>
        <a:xfrm>
          <a:off x="0" y="240597"/>
          <a:ext cx="2577767" cy="3287968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l="-46000" r="-46000"/>
          </a:stretch>
        </a:blipFill>
        <a:ln w="12700" cap="flat" cmpd="sng" algn="ctr">
          <a:solidFill>
            <a:srgbClr val="DCEFEB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71FC4-4D77-4DDF-8385-0F17C8CDC398}">
      <dsp:nvSpPr>
        <dsp:cNvPr id="0" name=""/>
        <dsp:cNvSpPr/>
      </dsp:nvSpPr>
      <dsp:spPr>
        <a:xfrm>
          <a:off x="0" y="1644345"/>
          <a:ext cx="1630857" cy="1972781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rgbClr val="002060"/>
              </a:solidFill>
              <a:latin typeface="Calibri"/>
              <a:ea typeface="+mn-ea"/>
              <a:cs typeface="+mn-cs"/>
            </a:rPr>
            <a:t>- Медична </a:t>
          </a:r>
          <a:r>
            <a:rPr lang="uk-UA" sz="1400" b="1" kern="1200" dirty="0">
              <a:solidFill>
                <a:srgbClr val="002060"/>
              </a:solidFill>
              <a:latin typeface="Calibri"/>
              <a:ea typeface="+mn-ea"/>
              <a:cs typeface="+mn-cs"/>
            </a:rPr>
            <a:t>сестра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rgbClr val="002060"/>
              </a:solidFill>
              <a:latin typeface="Calibri"/>
              <a:ea typeface="+mn-ea"/>
              <a:cs typeface="+mn-cs"/>
            </a:rPr>
            <a:t>- Фахівець </a:t>
          </a:r>
          <a:r>
            <a:rPr lang="uk-UA" sz="1400" b="1" kern="1200" dirty="0">
              <a:solidFill>
                <a:srgbClr val="002060"/>
              </a:solidFill>
              <a:latin typeface="Calibri"/>
              <a:ea typeface="+mn-ea"/>
              <a:cs typeface="+mn-cs"/>
            </a:rPr>
            <a:t>з фізичної реабілітації</a:t>
          </a:r>
          <a:endParaRPr lang="uk-UA" sz="1400" kern="1200" dirty="0">
            <a:solidFill>
              <a:srgbClr val="002060"/>
            </a:solidFill>
            <a:latin typeface="Calibri"/>
            <a:ea typeface="+mn-ea"/>
            <a:cs typeface="+mn-cs"/>
          </a:endParaRPr>
        </a:p>
      </dsp:txBody>
      <dsp:txXfrm>
        <a:off x="0" y="1644345"/>
        <a:ext cx="1630857" cy="1972781"/>
      </dsp:txXfrm>
    </dsp:sp>
    <dsp:sp modelId="{0140250E-0AD8-453B-BFDA-08A08746E755}">
      <dsp:nvSpPr>
        <dsp:cNvPr id="0" name=""/>
        <dsp:cNvSpPr/>
      </dsp:nvSpPr>
      <dsp:spPr>
        <a:xfrm>
          <a:off x="2101476" y="80080"/>
          <a:ext cx="992319" cy="887751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rgbClr val="DCEFEB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67821-DF8A-478F-9CE8-39D583D8A7DE}">
      <dsp:nvSpPr>
        <dsp:cNvPr id="0" name=""/>
        <dsp:cNvSpPr/>
      </dsp:nvSpPr>
      <dsp:spPr>
        <a:xfrm>
          <a:off x="3057491" y="82380"/>
          <a:ext cx="1534863" cy="887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003399"/>
              </a:solidFill>
              <a:latin typeface="Calibri"/>
              <a:ea typeface="+mn-ea"/>
              <a:cs typeface="+mn-cs"/>
            </a:rPr>
            <a:t>-С</a:t>
          </a:r>
          <a:r>
            <a:rPr lang="uk-UA" sz="1400" b="1" kern="1200" dirty="0" smtClean="0">
              <a:solidFill>
                <a:srgbClr val="003399"/>
              </a:solidFill>
              <a:latin typeface="Calibri"/>
              <a:ea typeface="+mn-ea"/>
              <a:cs typeface="+mn-cs"/>
            </a:rPr>
            <a:t>оціальний </a:t>
          </a:r>
          <a:r>
            <a:rPr lang="uk-UA" sz="1400" b="1" kern="1200" dirty="0">
              <a:solidFill>
                <a:srgbClr val="003399"/>
              </a:solidFill>
              <a:latin typeface="Calibri"/>
              <a:ea typeface="+mn-ea"/>
              <a:cs typeface="+mn-cs"/>
            </a:rPr>
            <a:t>робітник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solidFill>
                <a:srgbClr val="003399"/>
              </a:solidFill>
              <a:latin typeface="Calibri"/>
              <a:ea typeface="+mn-ea"/>
              <a:cs typeface="+mn-cs"/>
            </a:rPr>
            <a:t> - </a:t>
          </a:r>
          <a:r>
            <a:rPr lang="uk-UA" sz="1400" b="1" kern="1200" dirty="0" smtClean="0">
              <a:solidFill>
                <a:srgbClr val="003399"/>
              </a:solidFill>
              <a:latin typeface="Calibri"/>
              <a:ea typeface="+mn-ea"/>
              <a:cs typeface="+mn-cs"/>
            </a:rPr>
            <a:t>Психолог</a:t>
          </a:r>
          <a:endParaRPr lang="uk-UA" sz="1400" kern="1200" dirty="0">
            <a:solidFill>
              <a:srgbClr val="167373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>
        <a:off x="3057491" y="82380"/>
        <a:ext cx="1534863" cy="887751"/>
      </dsp:txXfrm>
    </dsp:sp>
    <dsp:sp modelId="{5C965340-9727-4376-B99F-6BEE53421ED1}">
      <dsp:nvSpPr>
        <dsp:cNvPr id="0" name=""/>
        <dsp:cNvSpPr/>
      </dsp:nvSpPr>
      <dsp:spPr>
        <a:xfrm>
          <a:off x="2169740" y="1333026"/>
          <a:ext cx="887751" cy="887751"/>
        </a:xfrm>
        <a:prstGeom prst="ellipse">
          <a:avLst/>
        </a:prstGeom>
        <a:blipFill>
          <a:blip xmlns:r="http://schemas.openxmlformats.org/officeDocument/2006/relationships" r:embed="rId3" cstate="print"/>
          <a:srcRect/>
          <a:stretch>
            <a:fillRect l="-25000" r="-25000"/>
          </a:stretch>
        </a:blipFill>
        <a:ln w="12700" cap="flat" cmpd="sng" algn="ctr">
          <a:solidFill>
            <a:srgbClr val="DCEFEB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3B5D35-ABB6-4A48-B847-597D26FC350A}">
      <dsp:nvSpPr>
        <dsp:cNvPr id="0" name=""/>
        <dsp:cNvSpPr/>
      </dsp:nvSpPr>
      <dsp:spPr>
        <a:xfrm>
          <a:off x="3057491" y="1129926"/>
          <a:ext cx="1954893" cy="1293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rgbClr val="003399"/>
              </a:solidFill>
              <a:latin typeface="Calibri"/>
              <a:ea typeface="+mn-ea"/>
              <a:cs typeface="+mn-cs"/>
            </a:rPr>
            <a:t>- Юрист</a:t>
          </a:r>
          <a:endParaRPr lang="uk-UA" sz="1400" b="1" kern="1200" dirty="0">
            <a:solidFill>
              <a:srgbClr val="003399"/>
            </a:solidFill>
            <a:latin typeface="Calibri"/>
            <a:ea typeface="+mn-ea"/>
            <a:cs typeface="+mn-cs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3399"/>
              </a:solidFill>
              <a:latin typeface="Calibri"/>
              <a:ea typeface="+mn-ea"/>
              <a:cs typeface="Times New Roman" pitchFamily="18" charset="0"/>
            </a:rPr>
            <a:t>- </a:t>
          </a:r>
          <a:r>
            <a:rPr lang="uk-UA" sz="1400" b="1" kern="1200" dirty="0">
              <a:solidFill>
                <a:srgbClr val="003399"/>
              </a:solidFill>
              <a:latin typeface="Calibri"/>
              <a:ea typeface="+mn-ea"/>
              <a:cs typeface="Times New Roman" pitchFamily="18" charset="0"/>
            </a:rPr>
            <a:t>Фахівець із соціальної роботи</a:t>
          </a:r>
          <a:endParaRPr lang="uk-UA" sz="1400" kern="1200" dirty="0">
            <a:solidFill>
              <a:srgbClr val="167373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>
        <a:off x="3057491" y="1129926"/>
        <a:ext cx="1954893" cy="1293951"/>
      </dsp:txXfrm>
    </dsp:sp>
    <dsp:sp modelId="{6F6727EB-7939-49CE-BD78-D8F1366BE435}">
      <dsp:nvSpPr>
        <dsp:cNvPr id="0" name=""/>
        <dsp:cNvSpPr/>
      </dsp:nvSpPr>
      <dsp:spPr>
        <a:xfrm>
          <a:off x="2169740" y="2583673"/>
          <a:ext cx="887751" cy="887751"/>
        </a:xfrm>
        <a:prstGeom prst="ellipse">
          <a:avLst/>
        </a:prstGeom>
        <a:blipFill>
          <a:blip xmlns:r="http://schemas.openxmlformats.org/officeDocument/2006/relationships" r:embed="rId4" cstate="print"/>
          <a:srcRect/>
          <a:stretch>
            <a:fillRect l="-25000" r="-25000"/>
          </a:stretch>
        </a:blipFill>
        <a:ln w="12700" cap="flat" cmpd="sng" algn="ctr">
          <a:solidFill>
            <a:srgbClr val="DCEFEB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60BC0F-BE7C-4CDB-B3DB-C03C49EE7D03}">
      <dsp:nvSpPr>
        <dsp:cNvPr id="0" name=""/>
        <dsp:cNvSpPr/>
      </dsp:nvSpPr>
      <dsp:spPr>
        <a:xfrm>
          <a:off x="3057491" y="2583673"/>
          <a:ext cx="1696406" cy="887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solidFill>
                <a:srgbClr val="003399"/>
              </a:solidFill>
              <a:latin typeface="Calibri"/>
              <a:ea typeface="+mn-ea"/>
              <a:cs typeface="+mn-cs"/>
            </a:rPr>
            <a:t>- </a:t>
          </a:r>
          <a:r>
            <a:rPr lang="uk-UA" sz="1400" b="1" kern="1200" dirty="0" smtClean="0">
              <a:solidFill>
                <a:srgbClr val="003399"/>
              </a:solidFill>
              <a:latin typeface="Calibri"/>
              <a:ea typeface="+mn-ea"/>
              <a:cs typeface="+mn-cs"/>
            </a:rPr>
            <a:t>Водій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003399"/>
              </a:solidFill>
              <a:latin typeface="Calibri"/>
              <a:ea typeface="+mn-ea"/>
              <a:cs typeface="+mn-cs"/>
            </a:rPr>
            <a:t> </a:t>
          </a:r>
          <a:endParaRPr lang="uk-UA" sz="1800" kern="1200" dirty="0">
            <a:solidFill>
              <a:srgbClr val="167373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>
        <a:off x="3057491" y="2583673"/>
        <a:ext cx="1696406" cy="8877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0.08411</cdr:x>
      <cdr:y>0.81366</cdr:y>
    </cdr:from>
    <cdr:to>
      <cdr:x>0.27299</cdr:x>
      <cdr:y>0.95725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900383" y="3992857"/>
          <a:ext cx="2021929" cy="704624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uk-UA" sz="1800" b="1" dirty="0" smtClean="0">
              <a:solidFill>
                <a:srgbClr val="002060"/>
              </a:solidFill>
            </a:rPr>
            <a:t>730 993</a:t>
          </a:r>
        </a:p>
        <a:p xmlns:a="http://schemas.openxmlformats.org/drawingml/2006/main">
          <a:r>
            <a:rPr lang="uk-UA" sz="1800" b="1" dirty="0">
              <a:solidFill>
                <a:srgbClr val="002060"/>
              </a:solidFill>
            </a:rPr>
            <a:t>м</a:t>
          </a:r>
          <a:r>
            <a:rPr lang="uk-UA" sz="1800" b="1" dirty="0" smtClean="0">
              <a:solidFill>
                <a:srgbClr val="002060"/>
              </a:solidFill>
            </a:rPr>
            <a:t>іське населення</a:t>
          </a:r>
          <a:endParaRPr lang="ru-RU" sz="1800" b="1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0.77221</cdr:x>
      <cdr:y>0.39959</cdr:y>
    </cdr:from>
    <cdr:to>
      <cdr:x>0.99162</cdr:x>
      <cdr:y>0.57497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8266377" y="1960899"/>
          <a:ext cx="2348747" cy="86064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uk-UA" sz="1800" b="1" dirty="0" smtClean="0">
              <a:solidFill>
                <a:srgbClr val="002060"/>
              </a:solidFill>
            </a:rPr>
            <a:t>183 002</a:t>
          </a:r>
        </a:p>
        <a:p xmlns:a="http://schemas.openxmlformats.org/drawingml/2006/main">
          <a:r>
            <a:rPr lang="uk-UA" sz="1800" b="1" dirty="0" smtClean="0">
              <a:solidFill>
                <a:srgbClr val="002060"/>
              </a:solidFill>
            </a:rPr>
            <a:t>сільське населення</a:t>
          </a:r>
          <a:endParaRPr lang="ru-RU" sz="1800" b="1" dirty="0">
            <a:solidFill>
              <a:srgbClr val="00206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E5DC904-4900-4B6E-AF7A-2EFC71A9BCF2}" type="datetimeFigureOut">
              <a:rPr lang="ru-RU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E9A9979-EFE6-40DC-BB63-BAC06922BC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9522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A9979-EFE6-40DC-BB63-BAC06922BCD2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234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A9979-EFE6-40DC-BB63-BAC06922BCD2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384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A9979-EFE6-40DC-BB63-BAC06922BCD2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416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A9979-EFE6-40DC-BB63-BAC06922BCD2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759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A9979-EFE6-40DC-BB63-BAC06922BCD2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712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A9979-EFE6-40DC-BB63-BAC06922BCD2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534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A9979-EFE6-40DC-BB63-BAC06922BCD2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409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A9979-EFE6-40DC-BB63-BAC06922BCD2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211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A9979-EFE6-40DC-BB63-BAC06922BCD2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751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A9979-EFE6-40DC-BB63-BAC06922BCD2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435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A9979-EFE6-40DC-BB63-BAC06922BCD2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299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B8F42B-E254-4628-9F01-A55C1ACD144E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FA449A-5345-4D42-AFF0-3B05975C36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546B72-080D-4B94-897B-F0551F428F53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BC3A3-A6AE-4791-B5C2-8F085D2E12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DAF11E-1324-4DF8-BEF4-1D89B813E36D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C58BBF-642D-4C7C-9491-65F6391EE0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442A1C-D7BE-4E13-8217-2FC91148C8FF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BF01CD-5ECB-4025-88F6-78ECEB66306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605E2F-F6FB-48EC-A47F-6A38E67D1325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A0731-111F-43B4-A859-E8C3D5A2B0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882B62-05D2-4F73-83F7-585F7BCFF84B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1C6B-E186-4E9B-B62E-9E5F0C83C10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ABE0BF-4878-4BCB-9C38-D5A60CD475FB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4E05FB-8B3A-4BAF-AD2B-8CA491AA78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38CD2E-AF7B-4C2D-B954-D1F81E922AAA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6562C3-0101-4E3B-8BA6-0FE5F185F3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A481AA-9B8C-4221-BFBD-AF8977B3155E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CB7F13-BD13-44FF-864C-75D90E0C75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E09D16-444C-43B2-B59F-9138524A65A2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9FCB9B-ECF0-40B2-9496-995FC58C9F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FB4C1A-21F0-4603-AB4E-E942C6F52817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EF0794-0679-4E07-94C8-9243889244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9E31401-E7D4-4228-AB90-238B386581E3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BE36610-01D4-403E-8369-827647E7DD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3.png"/><Relationship Id="rId7" Type="http://schemas.openxmlformats.org/officeDocument/2006/relationships/image" Target="../media/image47.jpeg"/><Relationship Id="rId12" Type="http://schemas.microsoft.com/office/2007/relationships/diagramDrawing" Target="../diagrams/drawing1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diagramColors" Target="../diagrams/colors1.xml"/><Relationship Id="rId5" Type="http://schemas.openxmlformats.org/officeDocument/2006/relationships/image" Target="../media/image45.jpe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44.jpeg"/><Relationship Id="rId9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dp.org/uk/ukraine/publications/metodychni-rekomendatsiyi-z-orhanizatsiyi-ta-funktsionuvannya-mobilnoyi-sotsialnoyi-sluzhby-z-dohlyadu-vdoma-ta-paliatyvnoho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3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hyperlink" Target="https://www.lswu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hyperlink" Target="https://www.facebook.com/profile.php?id=100089958384781&amp;locale=uk_UA" TargetMode="Externa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4.emf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4171" y="1934308"/>
            <a:ext cx="10751875" cy="433091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uk-UA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uk-UA" sz="2800" b="1" dirty="0" smtClean="0"/>
              <a:t>ПІДТРИМКА СТВОРЕННЯ МОБІЛЬНОЇ СОЦІАЛЬНОЇ СЛУЖБИ  У 19 ТЕРИТОРІАЛЬНИХ ГРОМАДАХ ТА РОЗРОБКА РЕКОМЕНДАЦІЙ </a:t>
            </a:r>
            <a:r>
              <a:rPr lang="uk-UA" sz="2800" b="1" dirty="0"/>
              <a:t>Щ</a:t>
            </a:r>
            <a:r>
              <a:rPr lang="uk-UA" sz="2800" b="1" dirty="0" smtClean="0"/>
              <a:t>ОДО ВДОСКОНАЛЕННЯ СИСТЕМИ НАДАННЯ СОЦІАЛЬНИХ ПОСЛУГ ТА СОЦІАЛЬНОГО ЗАХИСТУ ДЛЯ </a:t>
            </a:r>
            <a:r>
              <a:rPr lang="uk-UA" sz="2800" b="1" dirty="0"/>
              <a:t>19 </a:t>
            </a:r>
            <a:r>
              <a:rPr lang="uk-UA" sz="2800" b="1" dirty="0" smtClean="0"/>
              <a:t>ПІЛОТНИХ ГРОМАД </a:t>
            </a:r>
          </a:p>
          <a:p>
            <a:pPr marL="0" indent="0" algn="ctr">
              <a:buNone/>
            </a:pPr>
            <a:r>
              <a:rPr lang="uk-UA" sz="2000" i="1" dirty="0" smtClean="0"/>
              <a:t>Реалізований </a:t>
            </a:r>
            <a:r>
              <a:rPr lang="uk-UA" sz="2000" i="1" dirty="0"/>
              <a:t>в рамках Програми ООН із відновлення та розбудови миру, </a:t>
            </a:r>
            <a:endParaRPr lang="uk-UA" sz="2000" i="1" dirty="0" smtClean="0"/>
          </a:p>
          <a:p>
            <a:pPr marL="0" indent="0" algn="ctr">
              <a:buNone/>
            </a:pPr>
            <a:r>
              <a:rPr lang="uk-UA" sz="2000" i="1" dirty="0" smtClean="0"/>
              <a:t>Компоненту </a:t>
            </a:r>
            <a:r>
              <a:rPr lang="uk-UA" sz="2000" i="1" dirty="0"/>
              <a:t>ІІ «Місцеве самоврядування та реформа децентралізації влади в Україні» </a:t>
            </a:r>
          </a:p>
          <a:p>
            <a:pPr marL="0" indent="0">
              <a:buNone/>
            </a:pPr>
            <a:endParaRPr lang="uk-UA" dirty="0"/>
          </a:p>
          <a:p>
            <a:pPr marL="0" lvl="0" indent="0" algn="r">
              <a:lnSpc>
                <a:spcPct val="110000"/>
              </a:lnSpc>
              <a:spcBef>
                <a:spcPts val="0"/>
              </a:spcBef>
              <a:buClrTx/>
              <a:buSzTx/>
              <a:buNone/>
            </a:pPr>
            <a:r>
              <a:rPr lang="uk-UA" sz="1700" b="1" dirty="0">
                <a:solidFill>
                  <a:srgbClr val="FFFFFF"/>
                </a:solidFill>
                <a:latin typeface="Arial"/>
              </a:rPr>
              <a:t>Світлана </a:t>
            </a:r>
            <a:r>
              <a:rPr lang="uk-UA" sz="1700" dirty="0" smtClean="0">
                <a:solidFill>
                  <a:srgbClr val="FFFFFF"/>
                </a:solidFill>
                <a:latin typeface="Arial"/>
              </a:rPr>
              <a:t>ГО </a:t>
            </a:r>
            <a:r>
              <a:rPr lang="uk-UA" sz="1700" dirty="0">
                <a:solidFill>
                  <a:srgbClr val="FFFFFF"/>
                </a:solidFill>
                <a:latin typeface="Arial"/>
              </a:rPr>
              <a:t>«Ліга соціальних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747" y="281590"/>
            <a:ext cx="2298732" cy="1343082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16" y="312641"/>
            <a:ext cx="1463652" cy="1276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ідзаголовок 2"/>
          <p:cNvSpPr txBox="1">
            <a:spLocks/>
          </p:cNvSpPr>
          <p:nvPr/>
        </p:nvSpPr>
        <p:spPr>
          <a:xfrm>
            <a:off x="5635308" y="5386487"/>
            <a:ext cx="6206171" cy="14188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uk-UA" sz="1800" b="1" dirty="0">
                <a:solidFill>
                  <a:schemeClr val="tx2"/>
                </a:solidFill>
              </a:rPr>
              <a:t>Світлана</a:t>
            </a:r>
            <a:r>
              <a:rPr lang="uk-UA" sz="1800" b="1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uk-UA" sz="1800" b="1" dirty="0" err="1">
                <a:solidFill>
                  <a:schemeClr val="tx2"/>
                </a:solidFill>
              </a:rPr>
              <a:t>Толстоухова</a:t>
            </a:r>
            <a:r>
              <a:rPr lang="uk-UA" sz="1800" b="1" dirty="0">
                <a:solidFill>
                  <a:schemeClr val="tx2"/>
                </a:solidFill>
              </a:rPr>
              <a:t>, Президент ГО «Ліга соціальних  </a:t>
            </a:r>
          </a:p>
          <a:p>
            <a:pPr marL="0" indent="0" algn="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uk-UA" sz="1800" b="1" dirty="0">
                <a:solidFill>
                  <a:schemeClr val="tx2"/>
                </a:solidFill>
              </a:rPr>
              <a:t>працівників України», </a:t>
            </a:r>
            <a:r>
              <a:rPr lang="ru-RU" sz="1800" b="1" dirty="0" smtClean="0">
                <a:solidFill>
                  <a:schemeClr val="tx2"/>
                </a:solidFill>
              </a:rPr>
              <a:t>кандидат </a:t>
            </a:r>
            <a:r>
              <a:rPr lang="ru-RU" sz="1800" b="1" dirty="0" err="1">
                <a:solidFill>
                  <a:schemeClr val="tx2"/>
                </a:solidFill>
              </a:rPr>
              <a:t>педагогічних</a:t>
            </a:r>
            <a:r>
              <a:rPr lang="ru-RU" sz="1800" b="1" dirty="0">
                <a:solidFill>
                  <a:schemeClr val="tx2"/>
                </a:solidFill>
              </a:rPr>
              <a:t> наук, </a:t>
            </a:r>
          </a:p>
          <a:p>
            <a:pPr marL="0" indent="0" algn="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1800" b="1" dirty="0" err="1" smtClean="0">
                <a:solidFill>
                  <a:schemeClr val="tx2"/>
                </a:solidFill>
              </a:rPr>
              <a:t>заслужений</a:t>
            </a:r>
            <a:r>
              <a:rPr lang="ru-RU" sz="1800" b="1" dirty="0" smtClean="0">
                <a:solidFill>
                  <a:schemeClr val="tx2"/>
                </a:solidFill>
              </a:rPr>
              <a:t> </a:t>
            </a:r>
            <a:r>
              <a:rPr lang="ru-RU" sz="1800" b="1" dirty="0" err="1" smtClean="0">
                <a:solidFill>
                  <a:schemeClr val="tx2"/>
                </a:solidFill>
              </a:rPr>
              <a:t>працівник</a:t>
            </a:r>
            <a:r>
              <a:rPr lang="ru-RU" sz="1800" b="1" dirty="0" smtClean="0">
                <a:solidFill>
                  <a:schemeClr val="tx2"/>
                </a:solidFill>
              </a:rPr>
              <a:t> </a:t>
            </a:r>
            <a:r>
              <a:rPr lang="ru-RU" sz="1800" b="1" dirty="0" err="1">
                <a:solidFill>
                  <a:schemeClr val="tx2"/>
                </a:solidFill>
              </a:rPr>
              <a:t>соціальної</a:t>
            </a:r>
            <a:r>
              <a:rPr lang="ru-RU" sz="1800" b="1" dirty="0">
                <a:solidFill>
                  <a:schemeClr val="tx2"/>
                </a:solidFill>
              </a:rPr>
              <a:t> </a:t>
            </a:r>
            <a:r>
              <a:rPr lang="ru-RU" sz="1800" b="1" dirty="0" err="1" smtClean="0">
                <a:solidFill>
                  <a:schemeClr val="tx2"/>
                </a:solidFill>
              </a:rPr>
              <a:t>сфери</a:t>
            </a:r>
            <a:r>
              <a:rPr lang="ru-RU" sz="1800" b="1" dirty="0" smtClean="0">
                <a:solidFill>
                  <a:schemeClr val="tx2"/>
                </a:solidFill>
              </a:rPr>
              <a:t>, </a:t>
            </a:r>
            <a:r>
              <a:rPr lang="ru-RU" sz="1800" b="1" dirty="0" err="1" smtClean="0">
                <a:solidFill>
                  <a:schemeClr val="tx2"/>
                </a:solidFill>
              </a:rPr>
              <a:t>керівник</a:t>
            </a:r>
            <a:r>
              <a:rPr lang="ru-RU" sz="1800" b="1" dirty="0" smtClean="0">
                <a:solidFill>
                  <a:schemeClr val="tx2"/>
                </a:solidFill>
              </a:rPr>
              <a:t> </a:t>
            </a:r>
            <a:r>
              <a:rPr lang="ru-RU" sz="1800" b="1" dirty="0" err="1" smtClean="0">
                <a:solidFill>
                  <a:schemeClr val="tx2"/>
                </a:solidFill>
              </a:rPr>
              <a:t>проєкту</a:t>
            </a:r>
            <a:endParaRPr lang="ru-RU" sz="1800" b="1" dirty="0" smtClean="0">
              <a:solidFill>
                <a:schemeClr val="tx2"/>
              </a:solidFill>
            </a:endParaRPr>
          </a:p>
          <a:p>
            <a:pPr marL="0" indent="0" algn="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uk-UA" sz="1800" i="1" dirty="0" smtClean="0">
                <a:solidFill>
                  <a:schemeClr val="tx2"/>
                </a:solidFill>
              </a:rPr>
              <a:t>15 грудня 2023 року</a:t>
            </a:r>
            <a:endParaRPr lang="en-US" sz="1800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28" y="460551"/>
            <a:ext cx="1932318" cy="1128997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49" y="601159"/>
            <a:ext cx="86443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A426CE-C104-4818-9821-691F942D97F6}"/>
              </a:ext>
            </a:extLst>
          </p:cNvPr>
          <p:cNvSpPr txBox="1"/>
          <p:nvPr/>
        </p:nvSpPr>
        <p:spPr>
          <a:xfrm>
            <a:off x="374904" y="1634246"/>
            <a:ext cx="11530584" cy="16004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uk-UA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 4:</a:t>
            </a:r>
            <a:r>
              <a:rPr lang="uk-UA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засідань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робочих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них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режимі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онлайн,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офлайн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режимі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uk-UA" i="1" dirty="0" smtClean="0">
                <a:solidFill>
                  <a:srgbClr val="002060"/>
                </a:solidFill>
                <a:latin typeface="Calibri"/>
                <a:cs typeface="+mn-cs"/>
              </a:rPr>
              <a:t>На засіданнях розглядалися питання результатів кабінетного аналізу, обговорювалися рекомендації щодо розвитку системи соціального захисту та надання соціальних послуг у громадах та проекти нормативно-правових актів місцевого рівня.</a:t>
            </a:r>
            <a:endParaRPr lang="uk-UA" i="1" dirty="0">
              <a:solidFill>
                <a:srgbClr val="002060"/>
              </a:solidFill>
              <a:latin typeface="Calibri"/>
              <a:cs typeface="+mn-cs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02920" y="3529584"/>
            <a:ext cx="5440680" cy="32278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0840" y="3529584"/>
            <a:ext cx="5184648" cy="3227832"/>
          </a:xfrm>
          <a:prstGeom prst="rect">
            <a:avLst/>
          </a:prstGeom>
        </p:spPr>
      </p:pic>
      <p:sp>
        <p:nvSpPr>
          <p:cNvPr id="8" name="Прямокутник 7"/>
          <p:cNvSpPr/>
          <p:nvPr/>
        </p:nvSpPr>
        <p:spPr>
          <a:xfrm>
            <a:off x="3771089" y="770456"/>
            <a:ext cx="4252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РЕЗУЛЬТАТИ ПРОЕКТУ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50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3192" y="1866537"/>
            <a:ext cx="11430000" cy="991772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lvl="0" indent="0" algn="just">
              <a:spcBef>
                <a:spcPts val="0"/>
              </a:spcBef>
              <a:buClrTx/>
              <a:buSzTx/>
              <a:buNone/>
            </a:pP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 </a:t>
            </a: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5: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Здійснено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робочих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візитів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пілотні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громади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ході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яких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відбулися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зустрічі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керівництвом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громади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огляди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приміщень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гаражів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проведено фокус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групові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дискусії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тощо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28" y="460551"/>
            <a:ext cx="1932318" cy="1128997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26" y="620762"/>
            <a:ext cx="86443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22675" b="19436"/>
          <a:stretch/>
        </p:blipFill>
        <p:spPr>
          <a:xfrm>
            <a:off x="267589" y="3209544"/>
            <a:ext cx="3847211" cy="36294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1082" y="3209544"/>
            <a:ext cx="3182109" cy="36484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5113" y="3209545"/>
            <a:ext cx="4105656" cy="3629424"/>
          </a:xfrm>
          <a:prstGeom prst="rect">
            <a:avLst/>
          </a:prstGeom>
        </p:spPr>
      </p:pic>
      <p:sp>
        <p:nvSpPr>
          <p:cNvPr id="11" name="Прямокутник 10"/>
          <p:cNvSpPr/>
          <p:nvPr/>
        </p:nvSpPr>
        <p:spPr>
          <a:xfrm>
            <a:off x="3771089" y="770456"/>
            <a:ext cx="4252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РЕЗУЛЬТАТИ ПРОЕКТУ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842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5760" y="1533779"/>
            <a:ext cx="11503152" cy="1101499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  6:</a:t>
            </a:r>
            <a:r>
              <a:rPr lang="uk-UA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розроблено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навчальні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програми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проведено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одноденних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дводенних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навчальних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заходів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28" y="460551"/>
            <a:ext cx="1932318" cy="1128997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96" y="628072"/>
            <a:ext cx="89186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08" y="2922272"/>
            <a:ext cx="3346704" cy="2757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3159" y="4219176"/>
            <a:ext cx="3712463" cy="26388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1888" y="2922272"/>
            <a:ext cx="3365907" cy="29416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4420" y="4219176"/>
            <a:ext cx="3077580" cy="2708739"/>
          </a:xfrm>
          <a:prstGeom prst="rect">
            <a:avLst/>
          </a:prstGeom>
        </p:spPr>
      </p:pic>
      <p:sp>
        <p:nvSpPr>
          <p:cNvPr id="12" name="Прямокутник 11"/>
          <p:cNvSpPr/>
          <p:nvPr/>
        </p:nvSpPr>
        <p:spPr>
          <a:xfrm>
            <a:off x="3835632" y="665189"/>
            <a:ext cx="4252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РЕЗУЛЬТАТИ ПРОЕКТУ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44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365760" y="1533780"/>
            <a:ext cx="11503152" cy="5886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  <a:buFont typeface="Symbol" pitchFamily="18" charset="2"/>
              <a:buNone/>
            </a:pP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  6:</a:t>
            </a:r>
            <a:r>
              <a:rPr lang="uk-UA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ройшли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навчання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осіб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Aft>
                <a:spcPts val="0"/>
              </a:spcAft>
              <a:buFont typeface="Symbol" pitchFamily="18" charset="2"/>
              <a:buNone/>
            </a:pP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01" t="2597" r="848" b="-1"/>
          <a:stretch/>
        </p:blipFill>
        <p:spPr>
          <a:xfrm>
            <a:off x="1157681" y="2206305"/>
            <a:ext cx="9924176" cy="4576194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3835632" y="665189"/>
            <a:ext cx="4252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РЕЗУЛЬТАТИ ПРОЕКТУ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87" y="557959"/>
            <a:ext cx="890093" cy="7376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8007" y="322033"/>
            <a:ext cx="193259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3549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28" y="460551"/>
            <a:ext cx="1932318" cy="1128997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76" y="655955"/>
            <a:ext cx="91015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49798" y="3269328"/>
            <a:ext cx="53880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b="1" dirty="0" smtClean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Внесені зміни до стратегічних і програмних документів громад:</a:t>
            </a:r>
          </a:p>
          <a:p>
            <a:pPr lvl="0" algn="just"/>
            <a:endParaRPr lang="uk-UA" b="1" dirty="0" smtClean="0">
              <a:solidFill>
                <a:srgbClr val="00206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uk-UA" b="1" dirty="0" err="1" smtClean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Вижницька</a:t>
            </a:r>
            <a:r>
              <a:rPr lang="uk-UA" dirty="0" smtClean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(Стратегія, Програма </a:t>
            </a:r>
            <a:r>
              <a:rPr lang="uk-UA" dirty="0" err="1" smtClean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соц.захисту</a:t>
            </a:r>
            <a:r>
              <a:rPr lang="uk-UA" dirty="0" smtClean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Ічнянська</a:t>
            </a:r>
            <a:r>
              <a:rPr lang="uk-UA" dirty="0" smtClean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(Стратегія);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Слобожанська</a:t>
            </a:r>
            <a:r>
              <a:rPr lang="uk-UA" dirty="0" smtClean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(Стратегія</a:t>
            </a:r>
            <a:r>
              <a:rPr lang="uk-UA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Програма </a:t>
            </a:r>
            <a:r>
              <a:rPr lang="uk-UA" dirty="0" err="1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соц.захисту</a:t>
            </a:r>
            <a:r>
              <a:rPr lang="uk-UA" dirty="0" smtClean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uk-UA" dirty="0">
              <a:solidFill>
                <a:srgbClr val="00206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Миргородська</a:t>
            </a:r>
            <a:r>
              <a:rPr lang="uk-UA" dirty="0" smtClean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(Стратегія)</a:t>
            </a: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endParaRPr lang="ru-RU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0624" y="1680704"/>
            <a:ext cx="1105509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  7.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пілотних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громадах сформовано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цілісне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бачення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шляхів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удосконалення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розвитку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системи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соціального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захисту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соціального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обслуговування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населення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надання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соціальних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послуг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56" y="2852929"/>
            <a:ext cx="1687220" cy="23482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0192" y="3555727"/>
            <a:ext cx="1689962" cy="22895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3671" y="4258429"/>
            <a:ext cx="1697961" cy="23520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Прямокутник 9"/>
          <p:cNvSpPr/>
          <p:nvPr/>
        </p:nvSpPr>
        <p:spPr>
          <a:xfrm>
            <a:off x="3835632" y="665189"/>
            <a:ext cx="4252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РЕЗУЛЬТАТИ ПРОЕКТУ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03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0624" y="1738617"/>
            <a:ext cx="11393423" cy="800848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0" lvl="0" indent="0" algn="just">
              <a:spcBef>
                <a:spcPts val="0"/>
              </a:spcBef>
              <a:buClrTx/>
              <a:buSzTx/>
              <a:buNone/>
            </a:pP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uk-UA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uk-UA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Введено </a:t>
            </a:r>
            <a:r>
              <a:rPr lang="uk-UA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 додаткову посаду </a:t>
            </a:r>
            <a:r>
              <a:rPr lang="uk-UA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uk-UA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структурних підрозділах з питань соціального захисту населення, </a:t>
            </a:r>
            <a:r>
              <a:rPr lang="uk-UA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терцентрах</a:t>
            </a:r>
            <a:r>
              <a:rPr lang="uk-UA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/ЦНСП</a:t>
            </a:r>
            <a:r>
              <a:rPr lang="uk-UA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соціальних робітників, робітників з </a:t>
            </a:r>
            <a:r>
              <a:rPr lang="uk-UA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обслуговування та </a:t>
            </a:r>
            <a:r>
              <a:rPr lang="uk-UA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ремонту, перукарів, </a:t>
            </a:r>
            <a:r>
              <a:rPr lang="uk-UA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швачок, </a:t>
            </a:r>
            <a:r>
              <a:rPr lang="uk-UA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соціальних працівників, водіїв, </a:t>
            </a:r>
            <a:r>
              <a:rPr lang="uk-UA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взуттьовиків. </a:t>
            </a:r>
            <a:endParaRPr lang="uk-UA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28" y="460551"/>
            <a:ext cx="1932318" cy="1128997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46" y="665189"/>
            <a:ext cx="89186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522463" y="5686573"/>
            <a:ext cx="1020127" cy="88775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Скругленный прямоугольник 27"/>
          <p:cNvSpPr/>
          <p:nvPr/>
        </p:nvSpPr>
        <p:spPr>
          <a:xfrm>
            <a:off x="463446" y="2968663"/>
            <a:ext cx="2913587" cy="3566037"/>
          </a:xfrm>
          <a:prstGeom prst="roundRect">
            <a:avLst/>
          </a:prstGeom>
          <a:blipFill>
            <a:blip r:embed="rId4" cstate="print"/>
            <a:srcRect/>
            <a:stretch>
              <a:fillRect l="-32000" r="-32000"/>
            </a:stretch>
          </a:blipFill>
          <a:ln w="25400" cap="flat" cmpd="sng" algn="ctr">
            <a:solidFill>
              <a:srgbClr val="00A4E8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29" name="Овал 28"/>
          <p:cNvSpPr/>
          <p:nvPr/>
        </p:nvSpPr>
        <p:spPr>
          <a:xfrm>
            <a:off x="3986041" y="2929966"/>
            <a:ext cx="1076242" cy="962830"/>
          </a:xfrm>
          <a:prstGeom prst="ellipse">
            <a:avLst/>
          </a:prstGeom>
          <a:blipFill>
            <a:blip r:embed="rId5" cstate="print"/>
            <a:srcRect/>
            <a:stretch>
              <a:fillRect l="-10000" r="-1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Овал 29"/>
          <p:cNvSpPr/>
          <p:nvPr/>
        </p:nvSpPr>
        <p:spPr>
          <a:xfrm>
            <a:off x="3986041" y="4270266"/>
            <a:ext cx="962830" cy="962830"/>
          </a:xfrm>
          <a:prstGeom prst="ellipse">
            <a:avLst/>
          </a:prstGeom>
          <a:blipFill>
            <a:blip r:embed="rId6" cstate="print"/>
            <a:srcRect/>
            <a:stretch>
              <a:fillRect t="-1000" b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Овал 30"/>
          <p:cNvSpPr/>
          <p:nvPr/>
        </p:nvSpPr>
        <p:spPr>
          <a:xfrm>
            <a:off x="3986041" y="5623597"/>
            <a:ext cx="962830" cy="962830"/>
          </a:xfrm>
          <a:prstGeom prst="ellipse">
            <a:avLst/>
          </a:prstGeom>
          <a:blipFill>
            <a:blip r:embed="rId7" cstate="print"/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2" name="Группа 31"/>
          <p:cNvGrpSpPr/>
          <p:nvPr/>
        </p:nvGrpSpPr>
        <p:grpSpPr>
          <a:xfrm>
            <a:off x="5279550" y="5571870"/>
            <a:ext cx="1354816" cy="962830"/>
            <a:chOff x="4103891" y="156648"/>
            <a:chExt cx="1354816" cy="962830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4103891" y="156648"/>
              <a:ext cx="1354816" cy="96283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Прямоугольник 33"/>
            <p:cNvSpPr/>
            <p:nvPr/>
          </p:nvSpPr>
          <p:spPr>
            <a:xfrm>
              <a:off x="4103891" y="156648"/>
              <a:ext cx="1354816" cy="9628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17780" rIns="35560" bIns="1778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b="1" kern="1200" dirty="0" smtClean="0">
                  <a:solidFill>
                    <a:srgbClr val="003399"/>
                  </a:solidFill>
                  <a:latin typeface="Calibri"/>
                  <a:ea typeface="+mn-ea"/>
                  <a:cs typeface="+mn-cs"/>
                </a:rPr>
                <a:t>- Робітник </a:t>
              </a:r>
              <a:r>
                <a:rPr lang="uk-UA" sz="1400" b="1" kern="1200" dirty="0">
                  <a:solidFill>
                    <a:srgbClr val="003399"/>
                  </a:solidFill>
                  <a:latin typeface="Calibri"/>
                  <a:ea typeface="+mn-ea"/>
                  <a:cs typeface="+mn-cs"/>
                </a:rPr>
                <a:t>з технічного обслуговування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5279550" y="4201089"/>
            <a:ext cx="1354816" cy="962830"/>
            <a:chOff x="3953493" y="1090892"/>
            <a:chExt cx="1354816" cy="962830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3953493" y="1090892"/>
              <a:ext cx="1354816" cy="96283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Прямоугольник 36"/>
            <p:cNvSpPr/>
            <p:nvPr/>
          </p:nvSpPr>
          <p:spPr>
            <a:xfrm>
              <a:off x="3953493" y="1090892"/>
              <a:ext cx="1354816" cy="9628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17780" rIns="35560" bIns="1778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b="1" kern="1200" dirty="0" smtClean="0">
                  <a:solidFill>
                    <a:srgbClr val="003399"/>
                  </a:solidFill>
                  <a:latin typeface="Calibri"/>
                  <a:ea typeface="+mn-ea"/>
                  <a:cs typeface="+mn-cs"/>
                </a:rPr>
                <a:t>- Взуттьовик </a:t>
              </a:r>
              <a:r>
                <a:rPr lang="uk-UA" sz="1400" b="1" kern="1200" dirty="0">
                  <a:solidFill>
                    <a:srgbClr val="003399"/>
                  </a:solidFill>
                  <a:latin typeface="Calibri"/>
                  <a:ea typeface="+mn-ea"/>
                  <a:cs typeface="+mn-cs"/>
                </a:rPr>
                <a:t>з ремонту взуття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5570992" y="3099985"/>
            <a:ext cx="1354816" cy="962830"/>
            <a:chOff x="3898799" y="2117674"/>
            <a:chExt cx="1354816" cy="962830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3898799" y="2117674"/>
              <a:ext cx="1354816" cy="96283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Прямоугольник 39"/>
            <p:cNvSpPr/>
            <p:nvPr/>
          </p:nvSpPr>
          <p:spPr>
            <a:xfrm>
              <a:off x="3898799" y="2117674"/>
              <a:ext cx="1354816" cy="9628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17780" rIns="35560" bIns="1778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400" b="1" kern="1200" dirty="0" smtClean="0">
                  <a:solidFill>
                    <a:srgbClr val="003399"/>
                  </a:solidFill>
                  <a:latin typeface="Calibri"/>
                  <a:ea typeface="+mn-ea"/>
                  <a:cs typeface="+mn-cs"/>
                </a:rPr>
                <a:t>- Швачка</a:t>
              </a:r>
              <a:endParaRPr lang="uk-UA" sz="1400" b="1" kern="1200" dirty="0">
                <a:solidFill>
                  <a:srgbClr val="003399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41" name="Diagram 4"/>
          <p:cNvGraphicFramePr/>
          <p:nvPr>
            <p:extLst>
              <p:ext uri="{D42A27DB-BD31-4B8C-83A1-F6EECF244321}">
                <p14:modId xmlns:p14="http://schemas.microsoft.com/office/powerpoint/2010/main" val="3819555028"/>
              </p:ext>
            </p:extLst>
          </p:nvPr>
        </p:nvGraphicFramePr>
        <p:xfrm>
          <a:off x="6925808" y="2917573"/>
          <a:ext cx="5048234" cy="3617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2" name="Прямокутник 21"/>
          <p:cNvSpPr/>
          <p:nvPr/>
        </p:nvSpPr>
        <p:spPr>
          <a:xfrm>
            <a:off x="3835632" y="665189"/>
            <a:ext cx="4252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РЕЗУЛЬТАТИ ПРОЕКТУ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763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0624" y="1842170"/>
            <a:ext cx="11402568" cy="1247804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lvl="0" indent="0" algn="just">
              <a:spcBef>
                <a:spcPts val="0"/>
              </a:spcBef>
              <a:buClrTx/>
              <a:buSzTx/>
              <a:buNone/>
            </a:pP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 9:</a:t>
            </a:r>
            <a:r>
              <a:rPr lang="ru-RU" sz="1800" dirty="0" smtClean="0">
                <a:solidFill>
                  <a:srgbClr val="002060"/>
                </a:solidFill>
                <a:latin typeface="Calibri"/>
              </a:rPr>
              <a:t> 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Розроблено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прийнято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нормативно-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правових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актів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місцевого 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рівня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т. ч.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стосовно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організації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Терцентрів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/ЦНСП, ЦСС,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Управлінь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відділів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соціального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захисту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населення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Мобільної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соціальної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служби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 догляду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вдома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паліативного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догляду та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натуральної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допомоги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buNone/>
            </a:pP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28" y="460551"/>
            <a:ext cx="1932318" cy="1128997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41" y="670750"/>
            <a:ext cx="10302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" y="3538003"/>
            <a:ext cx="5623560" cy="30548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376" y="3538003"/>
            <a:ext cx="5385816" cy="30548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Прямокутник 7"/>
          <p:cNvSpPr/>
          <p:nvPr/>
        </p:nvSpPr>
        <p:spPr>
          <a:xfrm>
            <a:off x="3835632" y="665189"/>
            <a:ext cx="4252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РЕЗУЛЬТАТИ ПРОЕКТУ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74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28" y="460551"/>
            <a:ext cx="1932318" cy="1128997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5" y="655955"/>
            <a:ext cx="928441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57785" y="1735990"/>
            <a:ext cx="1128542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0" indent="0" algn="just">
              <a:spcBef>
                <a:spcPts val="0"/>
              </a:spcBef>
              <a:buClrTx/>
              <a:buSzTx/>
              <a:buNone/>
            </a:pPr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 </a:t>
            </a:r>
            <a:r>
              <a:rPr lang="uk-UA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10:  </a:t>
            </a:r>
            <a:r>
              <a:rPr lang="uk-UA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Створено </a:t>
            </a:r>
            <a:r>
              <a:rPr lang="uk-UA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uk-UA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Мобільних соціальних служб</a:t>
            </a:r>
            <a:endParaRPr lang="ru-RU" sz="20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idx="1"/>
          </p:nvPr>
        </p:nvSpPr>
        <p:spPr>
          <a:xfrm>
            <a:off x="557785" y="2418342"/>
            <a:ext cx="4096624" cy="3450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 12 ТГ розпочали роботу Мобільні соціальні служби у 2023 році:</a:t>
            </a:r>
          </a:p>
          <a:p>
            <a:r>
              <a:rPr lang="uk-UA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Лозівська</a:t>
            </a:r>
            <a:endParaRPr lang="uk-U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Опішнянська</a:t>
            </a:r>
            <a:endParaRPr lang="uk-U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Мирогородська</a:t>
            </a:r>
            <a:endParaRPr lang="uk-U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Новобузька</a:t>
            </a:r>
            <a:endParaRPr lang="uk-U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Глибоцька</a:t>
            </a:r>
          </a:p>
          <a:p>
            <a:r>
              <a:rPr lang="uk-UA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Котелевська</a:t>
            </a:r>
            <a:endParaRPr lang="uk-U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Пирятинська</a:t>
            </a:r>
          </a:p>
          <a:p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Сумська</a:t>
            </a:r>
          </a:p>
          <a:p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Роменська</a:t>
            </a:r>
          </a:p>
          <a:p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Тростянецька</a:t>
            </a:r>
          </a:p>
          <a:p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Баштанська</a:t>
            </a:r>
          </a:p>
          <a:p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Криворізька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621" y="3033147"/>
            <a:ext cx="6092016" cy="3132761"/>
          </a:xfrm>
          <a:prstGeom prst="rect">
            <a:avLst/>
          </a:prstGeom>
        </p:spPr>
      </p:pic>
      <p:sp>
        <p:nvSpPr>
          <p:cNvPr id="13" name="Прямокутник 12"/>
          <p:cNvSpPr/>
          <p:nvPr/>
        </p:nvSpPr>
        <p:spPr>
          <a:xfrm>
            <a:off x="3835632" y="665189"/>
            <a:ext cx="4252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РЕЗУЛЬТАТИ ПРОЕКТУ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271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28" y="460551"/>
            <a:ext cx="1932318" cy="1128997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84" y="655955"/>
            <a:ext cx="10302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7804" y="2382262"/>
            <a:ext cx="10789920" cy="5402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rgbClr val="002060"/>
                </a:solidFill>
              </a:rPr>
              <a:t>У </a:t>
            </a:r>
            <a:r>
              <a:rPr lang="uk-UA" b="1" dirty="0" err="1" smtClean="0">
                <a:solidFill>
                  <a:srgbClr val="002060"/>
                </a:solidFill>
              </a:rPr>
              <a:t>Вижницькій</a:t>
            </a:r>
            <a:r>
              <a:rPr lang="uk-UA" dirty="0" smtClean="0">
                <a:solidFill>
                  <a:srgbClr val="002060"/>
                </a:solidFill>
              </a:rPr>
              <a:t> громаді створено Відділ соціального захисту, надання послуг і ветеранської політики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7804" y="4003914"/>
            <a:ext cx="10789920" cy="11668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uk-UA" dirty="0" smtClean="0">
                <a:solidFill>
                  <a:srgbClr val="002060"/>
                </a:solidFill>
              </a:rPr>
              <a:t>У </a:t>
            </a:r>
            <a:r>
              <a:rPr lang="uk-UA" b="1" dirty="0" smtClean="0">
                <a:solidFill>
                  <a:srgbClr val="002060"/>
                </a:solidFill>
              </a:rPr>
              <a:t>Слобожанській</a:t>
            </a:r>
            <a:r>
              <a:rPr lang="uk-UA" dirty="0" smtClean="0">
                <a:solidFill>
                  <a:srgbClr val="002060"/>
                </a:solidFill>
              </a:rPr>
              <a:t> громаді реорганізовано Відділ </a:t>
            </a:r>
            <a:r>
              <a:rPr lang="uk-UA" dirty="0">
                <a:solidFill>
                  <a:srgbClr val="002060"/>
                </a:solidFill>
              </a:rPr>
              <a:t>соціального захисту населення </a:t>
            </a:r>
            <a:r>
              <a:rPr lang="uk-UA" dirty="0" smtClean="0">
                <a:solidFill>
                  <a:srgbClr val="002060"/>
                </a:solidFill>
              </a:rPr>
              <a:t>без </a:t>
            </a:r>
            <a:r>
              <a:rPr lang="uk-UA" dirty="0">
                <a:solidFill>
                  <a:srgbClr val="002060"/>
                </a:solidFill>
              </a:rPr>
              <a:t>збільшення кількості працівників та </a:t>
            </a:r>
            <a:r>
              <a:rPr lang="uk-UA" dirty="0" smtClean="0">
                <a:solidFill>
                  <a:srgbClr val="002060"/>
                </a:solidFill>
              </a:rPr>
              <a:t>створено два сектори:</a:t>
            </a:r>
            <a:endParaRPr lang="ru-RU" dirty="0">
              <a:solidFill>
                <a:srgbClr val="002060"/>
              </a:solidFill>
            </a:endParaRPr>
          </a:p>
          <a:p>
            <a:pPr lvl="0"/>
            <a:r>
              <a:rPr lang="uk-UA" dirty="0">
                <a:solidFill>
                  <a:srgbClr val="002060"/>
                </a:solidFill>
              </a:rPr>
              <a:t> – сектор з організації та розвитку соціальних послуг;</a:t>
            </a:r>
            <a:endParaRPr lang="ru-RU" dirty="0">
              <a:solidFill>
                <a:srgbClr val="002060"/>
              </a:solidFill>
            </a:endParaRPr>
          </a:p>
          <a:p>
            <a:pPr lvl="0"/>
            <a:r>
              <a:rPr lang="uk-UA" dirty="0">
                <a:solidFill>
                  <a:srgbClr val="002060"/>
                </a:solidFill>
              </a:rPr>
              <a:t> – сектор сімейної і гендерної політики, запобігання та протидії домашньому насильству і торгівлі </a:t>
            </a:r>
            <a:r>
              <a:rPr lang="uk-UA" dirty="0" smtClean="0">
                <a:solidFill>
                  <a:srgbClr val="002060"/>
                </a:solidFill>
              </a:rPr>
              <a:t>людьми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044" y="1791772"/>
            <a:ext cx="11384279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 </a:t>
            </a:r>
            <a:r>
              <a:rPr lang="uk-UA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11: </a:t>
            </a:r>
            <a:r>
              <a:rPr lang="uk-U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Удосконалено систему управління з організації надання соціальних </a:t>
            </a:r>
            <a:r>
              <a:rPr lang="uk-UA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послуг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7804" y="6038209"/>
            <a:ext cx="10789920" cy="5925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uk-UA" dirty="0" smtClean="0">
                <a:solidFill>
                  <a:srgbClr val="002060"/>
                </a:solidFill>
              </a:rPr>
              <a:t>У </a:t>
            </a:r>
            <a:r>
              <a:rPr lang="uk-UA" b="1" dirty="0" err="1" smtClean="0">
                <a:solidFill>
                  <a:srgbClr val="002060"/>
                </a:solidFill>
              </a:rPr>
              <a:t>Коблевській</a:t>
            </a:r>
            <a:r>
              <a:rPr lang="uk-UA" dirty="0" smtClean="0">
                <a:solidFill>
                  <a:srgbClr val="002060"/>
                </a:solidFill>
              </a:rPr>
              <a:t> громаді реорганізовано </a:t>
            </a:r>
            <a:r>
              <a:rPr lang="uk-UA" dirty="0" err="1" smtClean="0">
                <a:solidFill>
                  <a:srgbClr val="002060"/>
                </a:solidFill>
              </a:rPr>
              <a:t>Терцентр</a:t>
            </a:r>
            <a:r>
              <a:rPr lang="uk-UA" dirty="0" smtClean="0">
                <a:solidFill>
                  <a:srgbClr val="002060"/>
                </a:solidFill>
              </a:rPr>
              <a:t> </a:t>
            </a:r>
            <a:r>
              <a:rPr lang="uk-UA" dirty="0" smtClean="0">
                <a:solidFill>
                  <a:srgbClr val="002060"/>
                </a:solidFill>
              </a:rPr>
              <a:t>у Центр надання соціальних послуг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2"/>
          <p:cNvSpPr/>
          <p:nvPr/>
        </p:nvSpPr>
        <p:spPr>
          <a:xfrm>
            <a:off x="717804" y="3051338"/>
            <a:ext cx="10789920" cy="8229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rgbClr val="002060"/>
                </a:solidFill>
              </a:rPr>
              <a:t>У </a:t>
            </a:r>
            <a:r>
              <a:rPr lang="uk-UA" b="1" dirty="0" smtClean="0">
                <a:solidFill>
                  <a:srgbClr val="002060"/>
                </a:solidFill>
              </a:rPr>
              <a:t>Миргородській</a:t>
            </a:r>
            <a:r>
              <a:rPr lang="uk-UA" dirty="0" smtClean="0">
                <a:solidFill>
                  <a:srgbClr val="002060"/>
                </a:solidFill>
              </a:rPr>
              <a:t> громаді створено: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 - сектор соціальних послуг в структурі управління соціального захисту;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- сервісний офіс у справах ветеранів в структурі ЦНСП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8"/>
          <p:cNvSpPr/>
          <p:nvPr/>
        </p:nvSpPr>
        <p:spPr>
          <a:xfrm>
            <a:off x="717804" y="5308190"/>
            <a:ext cx="10789920" cy="5925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uk-UA" dirty="0" smtClean="0">
                <a:solidFill>
                  <a:srgbClr val="002060"/>
                </a:solidFill>
              </a:rPr>
              <a:t>У </a:t>
            </a:r>
            <a:r>
              <a:rPr lang="uk-UA" b="1" dirty="0" smtClean="0">
                <a:solidFill>
                  <a:srgbClr val="002060"/>
                </a:solidFill>
              </a:rPr>
              <a:t>Роменській </a:t>
            </a:r>
            <a:r>
              <a:rPr lang="uk-UA" dirty="0" smtClean="0">
                <a:solidFill>
                  <a:srgbClr val="002060"/>
                </a:solidFill>
              </a:rPr>
              <a:t>громаді в структуру </a:t>
            </a:r>
            <a:r>
              <a:rPr lang="uk-UA" dirty="0" smtClean="0">
                <a:solidFill>
                  <a:srgbClr val="002060"/>
                </a:solidFill>
              </a:rPr>
              <a:t>управління </a:t>
            </a:r>
            <a:r>
              <a:rPr lang="uk-UA" dirty="0" smtClean="0">
                <a:solidFill>
                  <a:srgbClr val="002060"/>
                </a:solidFill>
              </a:rPr>
              <a:t>соціального соц</a:t>
            </a:r>
            <a:r>
              <a:rPr lang="uk-UA" dirty="0" smtClean="0">
                <a:solidFill>
                  <a:srgbClr val="002060"/>
                </a:solidFill>
              </a:rPr>
              <a:t>. захисту </a:t>
            </a:r>
            <a:r>
              <a:rPr lang="uk-UA" dirty="0" smtClean="0">
                <a:solidFill>
                  <a:srgbClr val="002060"/>
                </a:solidFill>
              </a:rPr>
              <a:t>введено посаду соціального менеджера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3835632" y="665189"/>
            <a:ext cx="4252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РЕЗУЛЬТАТИ ПРОЕКТУ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21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28" y="460551"/>
            <a:ext cx="1932318" cy="1128997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08" y="700084"/>
            <a:ext cx="10302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32509" y="2004017"/>
            <a:ext cx="11563927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0" fontAlgn="t">
              <a:spcAft>
                <a:spcPts val="0"/>
              </a:spcAft>
            </a:pP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Планування та бюджетування починаючи з 2024 </a:t>
            </a:r>
            <a:r>
              <a:rPr lang="uk-UA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року</a:t>
            </a:r>
          </a:p>
          <a:p>
            <a:pPr indent="-1371600" fontAlgn="t">
              <a:spcAft>
                <a:spcPts val="0"/>
              </a:spcAft>
            </a:pPr>
            <a:endParaRPr lang="uk-UA" sz="2000" b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 fontAlgn="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000" kern="1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Внести</a:t>
            </a:r>
            <a:r>
              <a:rPr lang="uk-UA" sz="2000" kern="1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зміни в Стратегії розвитку громад, Програми соціально-економічного розвитку громад оперативні цілі, завдання та   заходи, спрямовані на розвиток соціальної сфери, в частині проведення соціальної роботи, надання  базових  соціальних послуг в громаді для вразливих категорій населення відповідно до їх потреб.</a:t>
            </a:r>
            <a:endParaRPr lang="ru-RU" sz="2000" kern="1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 fontAlgn="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kern="1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 fontAlgn="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000" kern="1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Запровадити в громадах  систему планування та фінансування  соціальних   послуг на підставі визначення  реальних потреб громади в соціальних послугах з урахуванням статі, віку, місця проживання вразливих категорій осіб/сімей,  пріоритетних  потреб цільових аудиторій.</a:t>
            </a:r>
            <a:endParaRPr lang="ru-RU" sz="2000" kern="1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fontAlgn="t">
              <a:lnSpc>
                <a:spcPct val="107000"/>
              </a:lnSpc>
              <a:spcAft>
                <a:spcPts val="0"/>
              </a:spcAft>
            </a:pPr>
            <a:r>
              <a:rPr lang="uk-UA" sz="2000" kern="1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2000" kern="1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 algn="just" fontAlgn="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000" kern="1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 урахуванням  результатів визначення потреб населення громад у 2024 р. розробити та прийняти цільову соціальну програму «Розвитку соціальних послуг на період 2024р. - 2026р» з розробкою відповідної  </a:t>
            </a:r>
            <a:r>
              <a:rPr lang="uk-UA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бюджетної програми, з</a:t>
            </a:r>
            <a:r>
              <a:rPr lang="uk-UA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апровадженням  окремого коду  фінансування послуг «3242»</a:t>
            </a:r>
            <a:r>
              <a:rPr lang="uk-UA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uk-UA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3062216" y="665189"/>
            <a:ext cx="579934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ЗАГАЛЬНІ РЕКОМЕНДАЦІЇ ДЛЯ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ПІЛОТНИХ </a:t>
            </a:r>
            <a:r>
              <a:rPr lang="ru-RU" sz="2800" b="1" dirty="0">
                <a:solidFill>
                  <a:srgbClr val="002060"/>
                </a:solidFill>
              </a:rPr>
              <a:t>ГРОМАД</a:t>
            </a:r>
          </a:p>
        </p:txBody>
      </p:sp>
    </p:spTree>
    <p:extLst>
      <p:ext uri="{BB962C8B-B14F-4D97-AF65-F5344CB8AC3E}">
        <p14:creationId xmlns:p14="http://schemas.microsoft.com/office/powerpoint/2010/main" val="3676349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3017924" y="609495"/>
            <a:ext cx="59206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16"/>
            <a:r>
              <a:rPr lang="ru-RU" sz="6000" b="1" dirty="0">
                <a:solidFill>
                  <a:srgbClr val="002060"/>
                </a:solidFill>
                <a:latin typeface="Calibri" panose="020F0502020204030204"/>
              </a:rPr>
              <a:t>9</a:t>
            </a:r>
            <a:r>
              <a:rPr lang="ru-RU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uk-UA" sz="2000" b="1" dirty="0">
                <a:solidFill>
                  <a:srgbClr val="002060"/>
                </a:solidFill>
                <a:latin typeface="Calibri" panose="020F0502020204030204"/>
              </a:rPr>
              <a:t>областей</a:t>
            </a:r>
          </a:p>
        </p:txBody>
      </p:sp>
      <p:sp>
        <p:nvSpPr>
          <p:cNvPr id="25" name="Прямокутник 24"/>
          <p:cNvSpPr/>
          <p:nvPr/>
        </p:nvSpPr>
        <p:spPr>
          <a:xfrm>
            <a:off x="6711459" y="292088"/>
            <a:ext cx="3070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16"/>
            <a:r>
              <a:rPr lang="ru-RU" sz="2800" b="1" dirty="0" smtClean="0">
                <a:solidFill>
                  <a:srgbClr val="002060"/>
                </a:solidFill>
                <a:latin typeface="Calibri" panose="020F0502020204030204"/>
              </a:rPr>
              <a:t>2023 </a:t>
            </a:r>
            <a:r>
              <a:rPr lang="ru-RU" sz="2800" b="1" dirty="0" err="1" smtClean="0">
                <a:solidFill>
                  <a:srgbClr val="002060"/>
                </a:solidFill>
                <a:latin typeface="Calibri" panose="020F0502020204030204"/>
              </a:rPr>
              <a:t>рік</a:t>
            </a:r>
            <a:endParaRPr lang="uk-UA" sz="28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6" name="Прямокутник 25"/>
          <p:cNvSpPr/>
          <p:nvPr/>
        </p:nvSpPr>
        <p:spPr>
          <a:xfrm>
            <a:off x="5107977" y="591853"/>
            <a:ext cx="41806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16"/>
            <a:r>
              <a:rPr lang="uk-UA" sz="6000" b="1" dirty="0" smtClean="0">
                <a:solidFill>
                  <a:srgbClr val="002060"/>
                </a:solidFill>
                <a:latin typeface="Calibri" panose="020F0502020204030204"/>
              </a:rPr>
              <a:t>19</a:t>
            </a:r>
            <a:r>
              <a:rPr lang="uk-UA" sz="480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uk-UA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uk-UA" sz="2000" b="1" dirty="0">
                <a:solidFill>
                  <a:srgbClr val="002060"/>
                </a:solidFill>
                <a:latin typeface="Calibri" panose="020F0502020204030204"/>
              </a:rPr>
              <a:t>територіальних громад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560" y="4736348"/>
            <a:ext cx="678703" cy="7892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284" y="4736348"/>
            <a:ext cx="784081" cy="80794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677" y="4080080"/>
            <a:ext cx="1004189" cy="84345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22897" y="5708477"/>
            <a:ext cx="2534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6"/>
            <a:r>
              <a:rPr lang="uk-UA" sz="1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Сумська область</a:t>
            </a:r>
            <a:endParaRPr lang="en-US" sz="1600" b="1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08844" y="6415096"/>
            <a:ext cx="2534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6"/>
            <a:r>
              <a:rPr lang="uk-UA" sz="1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Чернігівська область</a:t>
            </a:r>
            <a:endParaRPr lang="en-US" sz="1600" b="1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0602" y="5383304"/>
            <a:ext cx="829425" cy="98890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711" y="3967390"/>
            <a:ext cx="923241" cy="95614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-6842" y="4850148"/>
            <a:ext cx="2534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6"/>
            <a:r>
              <a:rPr lang="uk-UA" sz="1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Харківська область</a:t>
            </a:r>
            <a:endParaRPr lang="en-US" sz="1600" b="1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3573" y="2399217"/>
            <a:ext cx="925268" cy="99805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1410" y="2433343"/>
            <a:ext cx="731590" cy="98408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5149" y="2395645"/>
            <a:ext cx="703692" cy="97068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905942" y="3548169"/>
            <a:ext cx="2534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6"/>
            <a:r>
              <a:rPr lang="uk-UA" sz="1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Миколаївська область</a:t>
            </a:r>
            <a:endParaRPr lang="en-US" sz="1600" b="1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3211" y="2252967"/>
            <a:ext cx="744841" cy="86462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01584" y="2707970"/>
            <a:ext cx="774067" cy="83719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2894" y="2233333"/>
            <a:ext cx="641867" cy="81510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78936" y="2707970"/>
            <a:ext cx="752751" cy="907068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419287" y="3621476"/>
            <a:ext cx="2534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6"/>
            <a:r>
              <a:rPr lang="uk-UA" sz="1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Полтавська область</a:t>
            </a:r>
            <a:endParaRPr lang="en-US" sz="1600" b="1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0028" y="1894834"/>
            <a:ext cx="722377" cy="100162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2963" y="2303379"/>
            <a:ext cx="769989" cy="99491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76498" y="1960420"/>
            <a:ext cx="1113213" cy="1052931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83153" y="3262646"/>
            <a:ext cx="2534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6"/>
            <a:r>
              <a:rPr lang="uk-UA" sz="1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Дніпропетровська область</a:t>
            </a:r>
            <a:endParaRPr lang="en-US" sz="1600" b="1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2508" y="5423131"/>
            <a:ext cx="780909" cy="96143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69482" y="5458653"/>
            <a:ext cx="806571" cy="890386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-6843" y="6384561"/>
            <a:ext cx="2534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6"/>
            <a:r>
              <a:rPr lang="uk-UA" sz="1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Чернівецька область</a:t>
            </a:r>
            <a:endParaRPr lang="en-US" sz="1600" b="1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347103" y="5001859"/>
            <a:ext cx="2534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6"/>
            <a:r>
              <a:rPr lang="uk-UA" sz="16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Київська  область</a:t>
            </a:r>
            <a:endParaRPr lang="en-US" sz="1600" b="1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1026" name="Picture 2" descr="Герб - Іванківський район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108" y="4101181"/>
            <a:ext cx="822898" cy="9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53824" y="2433053"/>
            <a:ext cx="831431" cy="930000"/>
          </a:xfrm>
          <a:prstGeom prst="rect">
            <a:avLst/>
          </a:prstGeom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03" y="558717"/>
            <a:ext cx="90811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557" y="307527"/>
            <a:ext cx="1932318" cy="112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7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28" y="460551"/>
            <a:ext cx="1932318" cy="1128997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2" y="773148"/>
            <a:ext cx="10302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4484" y="1994590"/>
            <a:ext cx="11563927" cy="448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0" fontAlgn="t">
              <a:spcAft>
                <a:spcPts val="0"/>
              </a:spcAft>
            </a:pP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Планування та бюджетування починаючи з 2024 </a:t>
            </a:r>
            <a:r>
              <a:rPr lang="uk-UA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року</a:t>
            </a:r>
          </a:p>
          <a:p>
            <a:pPr indent="-1371600" fontAlgn="t">
              <a:spcAft>
                <a:spcPts val="0"/>
              </a:spcAft>
            </a:pPr>
            <a:endParaRPr lang="uk-UA" sz="2000" b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000" kern="1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Забезпечити </a:t>
            </a:r>
            <a:r>
              <a:rPr lang="uk-UA" sz="2000" kern="1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щорічне оприлюднення інформації з питань місцевого бюджету в доступній для громадськості формі «Бюджету для громадян» зокрема, інформації про видатки на соціальні послуги, про їх склад, обсяг видатків та очікувані результати (відповідно до Методичних рекомендацій щодо механізмів участі громадськості у бюджетному процесі на місцевому рівні, затверджених Наказом Міністерства фінансів України 03.03.2020 № </a:t>
            </a:r>
            <a:r>
              <a:rPr lang="uk-UA" sz="2000" kern="1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94).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sz="2000" kern="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000" kern="1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Провести перепис домогосподарств в т. ч. сімей з дітьми з розбивкою по </a:t>
            </a:r>
            <a:r>
              <a:rPr lang="uk-UA" sz="2000" kern="1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старостинським</a:t>
            </a:r>
            <a:r>
              <a:rPr lang="uk-UA" sz="2000" kern="1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округам. Завершити формування соціальних паспортів  громад.</a:t>
            </a:r>
            <a:endParaRPr lang="ru-RU" sz="2000" kern="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kern="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000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запровадити систему забезпечення фінансування соціальних послуг в цільових та бюджетних програмах ТГ, а не лише  заходів  з виплати  соціальної допомоги, пільг, </a:t>
            </a:r>
            <a:r>
              <a:rPr lang="uk-UA" sz="2000" kern="1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компенсацій.</a:t>
            </a:r>
            <a:endParaRPr lang="ru-RU" sz="2000" kern="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indent="-1371600" algn="just" fontAlgn="t">
              <a:lnSpc>
                <a:spcPct val="120000"/>
              </a:lnSpc>
              <a:spcAft>
                <a:spcPts val="60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3062216" y="665189"/>
            <a:ext cx="579934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ЗАГАЛЬНІ РЕКОМЕНДАЦІЇ ДЛЯ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ПІЛОТНИХ </a:t>
            </a:r>
            <a:r>
              <a:rPr lang="ru-RU" sz="2800" b="1" dirty="0">
                <a:solidFill>
                  <a:srgbClr val="002060"/>
                </a:solidFill>
              </a:rPr>
              <a:t>ГРОМАД</a:t>
            </a:r>
          </a:p>
        </p:txBody>
      </p:sp>
    </p:spTree>
    <p:extLst>
      <p:ext uri="{BB962C8B-B14F-4D97-AF65-F5344CB8AC3E}">
        <p14:creationId xmlns:p14="http://schemas.microsoft.com/office/powerpoint/2010/main" val="20880448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28" y="460551"/>
            <a:ext cx="1932318" cy="1128997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41" y="679260"/>
            <a:ext cx="10302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4944" y="1983532"/>
            <a:ext cx="11453091" cy="4389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>
              <a:spcAft>
                <a:spcPts val="0"/>
              </a:spcAft>
            </a:pPr>
            <a:r>
              <a:rPr lang="uk-UA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Врядування та процеси </a:t>
            </a:r>
            <a:r>
              <a:rPr lang="uk-UA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2024-2025 роки</a:t>
            </a:r>
            <a:r>
              <a:rPr lang="uk-UA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Удосконалення управління системою соціальних </a:t>
            </a:r>
            <a:r>
              <a:rPr lang="uk-UA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послуг</a:t>
            </a:r>
          </a:p>
          <a:p>
            <a:pPr fontAlgn="t">
              <a:lnSpc>
                <a:spcPct val="120000"/>
              </a:lnSpc>
              <a:spcAft>
                <a:spcPts val="600"/>
              </a:spcAft>
            </a:pP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Запровадити щорічний перегляд, планування та затвердження переліку соціальних послуг, які надаватимуться у громадах за результатами визначення потреб населення у соціальних послугах та обсягу фінансового ресурсу громади</a:t>
            </a: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</a:t>
            </a: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абезпечити </a:t>
            </a: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щорічне оприлюднення на офіційних веб-сайтах органів місцевого самоврядування переліку соціальних послуг, які надаються у громадах</a:t>
            </a: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Забезпечити подання до відповідної обласної державної адміністрації (до 1 серпня) узагальненої  інформації щодо забезпечення вразливих груп населення громади  соціальними послугами та щодо фінансової спроможності громади у забезпеченні населення соціальними послугами з пропозиціями щодо розвитку комплексних спеціалізованих соціальних послуг на регіональному рівні</a:t>
            </a: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3062216" y="665189"/>
            <a:ext cx="579934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ЗАГАЛЬНІ РЕКОМЕНДАЦІЇ ДЛЯ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ПІЛОТНИХ </a:t>
            </a:r>
            <a:r>
              <a:rPr lang="ru-RU" sz="2800" b="1" dirty="0">
                <a:solidFill>
                  <a:srgbClr val="002060"/>
                </a:solidFill>
              </a:rPr>
              <a:t>ГРОМАД</a:t>
            </a:r>
          </a:p>
        </p:txBody>
      </p:sp>
    </p:spTree>
    <p:extLst>
      <p:ext uri="{BB962C8B-B14F-4D97-AF65-F5344CB8AC3E}">
        <p14:creationId xmlns:p14="http://schemas.microsoft.com/office/powerpoint/2010/main" val="750699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28" y="460551"/>
            <a:ext cx="1932318" cy="1128997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30" y="773148"/>
            <a:ext cx="10302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4036" y="1687968"/>
            <a:ext cx="11665527" cy="4665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>
              <a:spcAft>
                <a:spcPts val="0"/>
              </a:spcAft>
            </a:pPr>
            <a:r>
              <a:rPr lang="uk-UA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Врядування та процеси </a:t>
            </a:r>
            <a:r>
              <a:rPr lang="uk-UA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2024-2025роки</a:t>
            </a:r>
            <a:r>
              <a:rPr lang="uk-UA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Удосконалення управління системою соціальних </a:t>
            </a:r>
            <a:r>
              <a:rPr lang="uk-UA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послуг</a:t>
            </a:r>
          </a:p>
          <a:p>
            <a:pPr algn="just" fontAlgn="t">
              <a:spcAft>
                <a:spcPts val="0"/>
              </a:spcAft>
            </a:pPr>
            <a:endParaRPr lang="uk-UA" sz="2400" b="1" dirty="0" smtClean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fontAlgn="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Запровадити  </a:t>
            </a: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прозорі механізми залучення громадських організацій до надання соціальних </a:t>
            </a: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послуг, </a:t>
            </a: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фахівців та спеціалістів з інших територій/громад, шляхом міжмуніципального співробітництва громад</a:t>
            </a: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 fontAlgn="t">
              <a:spcAft>
                <a:spcPts val="0"/>
              </a:spcAft>
            </a:pPr>
            <a:endParaRPr lang="ru-RU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 fontAlgn="t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Посилити  кадровий потенціал ЦНСП, ЦСС, </a:t>
            </a: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ТЦСО та  </a:t>
            </a: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інших надавачів  соціальних послуг в громадах,  привести загальну кількість ФСР в </a:t>
            </a: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громадах, </a:t>
            </a: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т. ч. у  </a:t>
            </a:r>
            <a:r>
              <a:rPr lang="uk-UA" kern="1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старостинських</a:t>
            </a: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округах у  відповідність штатному нормативу.</a:t>
            </a:r>
            <a:endParaRPr lang="ru-RU" kern="1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990600" algn="l"/>
              </a:tabLst>
            </a:pP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Забезпечити щорічне проведення моніторингу виконання заходів щодо організації і  надання соціальних послуг, та його щорічне оприлюднення.</a:t>
            </a:r>
          </a:p>
          <a:p>
            <a:pPr marL="285750" lvl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990600" algn="l"/>
              </a:tabLst>
            </a:pP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Забезпечити щорічне проведення зовнішньої,  внутрішньої оцінки якості соціальних послуг та її щорічне оприлюднення.</a:t>
            </a:r>
            <a:endParaRPr lang="ru-RU" kern="1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3062216" y="665189"/>
            <a:ext cx="579934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ЗАГАЛЬНІ РЕКОМЕНДАЦІЇ ДЛЯ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ПІЛОТНИХ </a:t>
            </a:r>
            <a:r>
              <a:rPr lang="ru-RU" sz="2800" b="1" dirty="0">
                <a:solidFill>
                  <a:srgbClr val="002060"/>
                </a:solidFill>
              </a:rPr>
              <a:t>ГРОМАД</a:t>
            </a:r>
          </a:p>
        </p:txBody>
      </p:sp>
    </p:spTree>
    <p:extLst>
      <p:ext uri="{BB962C8B-B14F-4D97-AF65-F5344CB8AC3E}">
        <p14:creationId xmlns:p14="http://schemas.microsoft.com/office/powerpoint/2010/main" val="3987945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28" y="460551"/>
            <a:ext cx="1932318" cy="1128997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97" y="655955"/>
            <a:ext cx="10302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8618" y="1669454"/>
            <a:ext cx="11702473" cy="5064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spcAft>
                <a:spcPts val="0"/>
              </a:spcAft>
            </a:pPr>
            <a:r>
              <a:rPr lang="uk-UA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Кадрове забезпечення. Підвищення рівня професійності працівників соціальної </a:t>
            </a:r>
            <a:r>
              <a:rPr lang="uk-UA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</a:p>
          <a:p>
            <a:pPr fontAlgn="t"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40385" algn="l"/>
              </a:tabLst>
            </a:pP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Розробити Комплексний  план підвищення </a:t>
            </a:r>
            <a:r>
              <a:rPr lang="uk-UA" kern="1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кваліфікаціі</a:t>
            </a: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̈ та підтримки кадрів сфери соціального обслуговування в громадах  на 5 років, щорічно передбачати кошти на організацію підвищення </a:t>
            </a:r>
            <a:r>
              <a:rPr lang="uk-UA" kern="1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кваліфікаціі</a:t>
            </a: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̈</a:t>
            </a: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85750" lvl="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40385" algn="l"/>
              </a:tabLst>
            </a:pPr>
            <a:endParaRPr lang="ru-RU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40385" algn="l"/>
              </a:tabLst>
            </a:pP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Забезпечити  проведення атестації та  професійну підтримку  працівників, які надають соціальні послуги в громадах (відповідно до наказу </a:t>
            </a:r>
            <a:r>
              <a:rPr lang="uk-UA" kern="1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Мінсоцполітики</a:t>
            </a: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від 25.08.2005 року № 263 «Про затвердження порядку атестації соціальних працівників та інших фахівців, що надають соціальні та реабілітаційні послуги</a:t>
            </a: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»).</a:t>
            </a:r>
          </a:p>
          <a:p>
            <a:pPr lvl="0" algn="just">
              <a:lnSpc>
                <a:spcPct val="107000"/>
              </a:lnSpc>
              <a:spcAft>
                <a:spcPts val="600"/>
              </a:spcAft>
              <a:tabLst>
                <a:tab pos="540385" algn="l"/>
              </a:tabLst>
            </a:pPr>
            <a:endParaRPr lang="ru-RU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40385" algn="l"/>
              </a:tabLst>
            </a:pP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Укласти </a:t>
            </a: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Договір про співпрацю з  відповідним Обласним  центром соціальних служб   для надання громадам методичної, навчальної та інформаційної  допомоги у проведенні соціальної роботи, наданні соціальних послуг, а також здійсненні  підготовки кандидатів у прийомні батьки, батьки-вихователі, патронатні вихователі, опікуни, піклувальники, наставники, </a:t>
            </a:r>
            <a:r>
              <a:rPr lang="uk-UA" kern="1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усиновлювачі</a:t>
            </a: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тощо.</a:t>
            </a:r>
            <a:endParaRPr lang="ru-RU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3087383" y="577691"/>
            <a:ext cx="579934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ЗАГАЛЬНІ РЕКОМЕНДАЦІЇ ДЛЯ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ПІЛОТНИХ </a:t>
            </a:r>
            <a:r>
              <a:rPr lang="ru-RU" sz="2800" b="1" dirty="0">
                <a:solidFill>
                  <a:srgbClr val="002060"/>
                </a:solidFill>
              </a:rPr>
              <a:t>ГРОМАД</a:t>
            </a:r>
          </a:p>
        </p:txBody>
      </p:sp>
    </p:spTree>
    <p:extLst>
      <p:ext uri="{BB962C8B-B14F-4D97-AF65-F5344CB8AC3E}">
        <p14:creationId xmlns:p14="http://schemas.microsoft.com/office/powerpoint/2010/main" val="9904194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28" y="460551"/>
            <a:ext cx="1932318" cy="1128997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53" y="685650"/>
            <a:ext cx="10302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8618" y="1669454"/>
            <a:ext cx="11702473" cy="3803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20000"/>
              </a:lnSpc>
              <a:spcAft>
                <a:spcPts val="600"/>
              </a:spcAft>
            </a:pPr>
            <a:endParaRPr lang="uk-UA" sz="2400" b="1" dirty="0" smtClean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>
              <a:spcAft>
                <a:spcPts val="0"/>
              </a:spcAft>
            </a:pPr>
            <a:r>
              <a:rPr lang="uk-UA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Кадрове </a:t>
            </a:r>
            <a:r>
              <a:rPr lang="uk-UA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забезпечення. Підвищення рівня професійності працівників соціальної </a:t>
            </a:r>
            <a:r>
              <a:rPr lang="uk-UA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</a:p>
          <a:p>
            <a:pPr fontAlgn="t">
              <a:lnSpc>
                <a:spcPct val="120000"/>
              </a:lnSpc>
              <a:spcAft>
                <a:spcPts val="60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40385" algn="l"/>
              </a:tabLst>
            </a:pP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Розробити </a:t>
            </a: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 впровадити програму адаптації, стажування на робочому місці, профілактики вигорання для  надавачів соціальних послуг</a:t>
            </a: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ct val="107000"/>
              </a:lnSpc>
              <a:spcAft>
                <a:spcPts val="600"/>
              </a:spcAft>
              <a:tabLst>
                <a:tab pos="540385" algn="l"/>
              </a:tabLst>
            </a:pPr>
            <a:endParaRPr lang="ru-RU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40385" algn="l"/>
              </a:tabLst>
            </a:pP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Організувати та  направити на навчання відповідального працівника/</a:t>
            </a:r>
            <a:r>
              <a:rPr lang="uk-UA" kern="1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супервайзера</a:t>
            </a: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до обласного центру соціальних служб (відповідно до наказу  </a:t>
            </a:r>
            <a:r>
              <a:rPr lang="uk-UA" kern="1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Мінсоцполітики</a:t>
            </a: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від 12.06.2020 р. № 414 «Про затвердження Методичних рекомендацій щодо </a:t>
            </a:r>
            <a:r>
              <a:rPr lang="uk-UA" kern="1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супервізії</a:t>
            </a: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»).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3087383" y="577691"/>
            <a:ext cx="579934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ЗАГАЛЬНІ РЕКОМЕНДАЦІЇ ДЛЯ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ПІЛОТНИХ </a:t>
            </a:r>
            <a:r>
              <a:rPr lang="ru-RU" sz="2800" b="1" dirty="0">
                <a:solidFill>
                  <a:srgbClr val="002060"/>
                </a:solidFill>
              </a:rPr>
              <a:t>ГРОМАД</a:t>
            </a:r>
          </a:p>
        </p:txBody>
      </p:sp>
    </p:spTree>
    <p:extLst>
      <p:ext uri="{BB962C8B-B14F-4D97-AF65-F5344CB8AC3E}">
        <p14:creationId xmlns:p14="http://schemas.microsoft.com/office/powerpoint/2010/main" val="3233070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28" y="460551"/>
            <a:ext cx="1932318" cy="1128997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2" y="685650"/>
            <a:ext cx="10302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723" y="1691843"/>
            <a:ext cx="11227323" cy="485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 </a:t>
            </a:r>
            <a:r>
              <a:rPr lang="uk-UA" sz="2400" b="1" dirty="0">
                <a:solidFill>
                  <a:srgbClr val="002060"/>
                </a:solidFill>
                <a:ea typeface="Times New Roman" panose="02020603050405020304" pitchFamily="18" charset="0"/>
              </a:rPr>
              <a:t>Інформування та комунікація з населенням </a:t>
            </a:r>
            <a:r>
              <a:rPr lang="uk-UA" sz="2400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громад</a:t>
            </a:r>
          </a:p>
          <a:p>
            <a:pPr algn="just"/>
            <a:endParaRPr lang="ru-RU" dirty="0"/>
          </a:p>
          <a:p>
            <a:pPr marL="285750" lvl="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Забезпечити інформування  населення та кожного отримувача соціальних послуг про перелік соціальних послуг, які  надаються, зміст та обсяги таких послуг, умови і порядок їх отримання у формі, доступній для прийняття особами з будь-яким видом порушення здоров’я</a:t>
            </a: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85750" lvl="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Забезпечити  наповнення сайту громади   актуальною інформацією з питань соціальної підтримки населення громади, надання соціальних послуг</a:t>
            </a: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85750" lvl="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0510" algn="l"/>
              </a:tabLst>
            </a:pP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Провести широку інформаційну кампанію про послуги Мобільної  соціальної служби, залучивши до цієї роботи місцеву владу, представників ГО, волонтерів, представників ЗМІ</a:t>
            </a: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85750" lvl="0" indent="-285750" algn="just">
              <a:lnSpc>
                <a:spcPct val="107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0510" algn="l"/>
              </a:tabLst>
            </a:pPr>
            <a:endParaRPr lang="ru-RU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70510" algn="l"/>
              </a:tabLst>
            </a:pP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Розробити та впровадити нові підходи інформування населення щодо надання соціальної підтримки, розширити канали та інструменти зворотного зв'язку з отримувачами соціальних </a:t>
            </a: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послуг.</a:t>
            </a:r>
            <a:endParaRPr lang="ru-RU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3087383" y="577691"/>
            <a:ext cx="579934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ЗАГАЛЬНІ РЕКОМЕНДАЦІЇ ДЛЯ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ПІЛОТНИХ </a:t>
            </a:r>
            <a:r>
              <a:rPr lang="ru-RU" sz="2800" b="1" dirty="0">
                <a:solidFill>
                  <a:srgbClr val="002060"/>
                </a:solidFill>
              </a:rPr>
              <a:t>ГРОМАД</a:t>
            </a:r>
          </a:p>
        </p:txBody>
      </p:sp>
    </p:spTree>
    <p:extLst>
      <p:ext uri="{BB962C8B-B14F-4D97-AF65-F5344CB8AC3E}">
        <p14:creationId xmlns:p14="http://schemas.microsoft.com/office/powerpoint/2010/main" val="851435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28" y="460551"/>
            <a:ext cx="1932318" cy="1128997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3" y="685650"/>
            <a:ext cx="10302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99032" y="2296573"/>
            <a:ext cx="92628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 </a:t>
            </a:r>
            <a:endParaRPr lang="ru-RU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4183" y="2296573"/>
            <a:ext cx="11361297" cy="4860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 fontAlgn="t">
              <a:spcAft>
                <a:spcPts val="0"/>
              </a:spcAft>
            </a:pPr>
            <a:r>
              <a:rPr lang="uk-UA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Покращення наявних та запровадження необхідних послуг у 2023-2025 </a:t>
            </a:r>
            <a:r>
              <a:rPr lang="uk-UA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роках</a:t>
            </a:r>
          </a:p>
          <a:p>
            <a:pPr indent="-228600" fontAlgn="t">
              <a:spcAft>
                <a:spcPts val="0"/>
              </a:spcAft>
            </a:pPr>
            <a:endParaRPr lang="uk-UA" sz="2400" b="1" dirty="0" smtClean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Забезпечити </a:t>
            </a: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стабільне функціонування служби  «Мобільної соціальної служби догляду вдома</a:t>
            </a: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».</a:t>
            </a:r>
          </a:p>
          <a:p>
            <a:pPr marL="285750" lvl="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Підвищити  рівень  допомоги вразливим категоріям дітей і сім`ям з дітьми. Забезпечити розвиток сімейно-орієнтованих послуг, впровадження диференційованих послуг для сімей, що виховують дітей з інвалідністю та дітей групи ризику до встановлення </a:t>
            </a: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інвалідності.</a:t>
            </a:r>
          </a:p>
          <a:p>
            <a:pPr marL="285750" lvl="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Розглянути можливість впровадження нових інноваційних соціальних послуг та новітніх форм обслуговування відповідно до потреб населення громад, у тому числі мешканців сільських </a:t>
            </a: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територій.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0510" algn="l"/>
                <a:tab pos="630555" algn="l"/>
              </a:tabLst>
            </a:pPr>
            <a:r>
              <a:rPr lang="uk-UA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Організувати направлення осіб, що вчинили домашнє насильство на проходження корекційної </a:t>
            </a:r>
            <a:r>
              <a:rPr lang="uk-UA" kern="1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програми</a:t>
            </a:r>
            <a:r>
              <a:rPr lang="uk-UA" i="1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uk-UA" i="1" kern="100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tabLst>
                <a:tab pos="270510" algn="l"/>
                <a:tab pos="630555" algn="l"/>
              </a:tabLst>
            </a:pP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3087383" y="577691"/>
            <a:ext cx="579934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ЗАГАЛЬНІ РЕКОМЕНДАЦІЇ ДЛЯ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ПІЛОТНИХ </a:t>
            </a:r>
            <a:r>
              <a:rPr lang="ru-RU" sz="2800" b="1" dirty="0">
                <a:solidFill>
                  <a:srgbClr val="002060"/>
                </a:solidFill>
              </a:rPr>
              <a:t>ГРОМАД</a:t>
            </a:r>
          </a:p>
        </p:txBody>
      </p:sp>
    </p:spTree>
    <p:extLst>
      <p:ext uri="{BB962C8B-B14F-4D97-AF65-F5344CB8AC3E}">
        <p14:creationId xmlns:p14="http://schemas.microsoft.com/office/powerpoint/2010/main" val="1828777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944" y="3553904"/>
            <a:ext cx="4296121" cy="29526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961" y="512197"/>
            <a:ext cx="4824450" cy="774473"/>
          </a:xfrm>
          <a:ln>
            <a:noFill/>
          </a:ln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uk-UA" sz="2800" b="1" dirty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КЛЮЧОВІ РЕЗУЛЬТАТИ</a:t>
            </a:r>
            <a:endParaRPr lang="en-US" sz="2800" b="1" dirty="0">
              <a:solidFill>
                <a:srgbClr val="00206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538978" y="1378535"/>
            <a:ext cx="5071416" cy="505499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</a:rPr>
              <a:t>Проведено </a:t>
            </a:r>
            <a:r>
              <a:rPr lang="ru-RU" sz="1800" dirty="0" err="1">
                <a:solidFill>
                  <a:srgbClr val="002060"/>
                </a:solidFill>
              </a:rPr>
              <a:t>аналізи</a:t>
            </a:r>
            <a:r>
              <a:rPr lang="ru-RU" sz="1800" dirty="0">
                <a:solidFill>
                  <a:srgbClr val="002060"/>
                </a:solidFill>
              </a:rPr>
              <a:t> стану </a:t>
            </a:r>
            <a:r>
              <a:rPr lang="ru-RU" sz="1800" dirty="0" err="1">
                <a:solidFill>
                  <a:srgbClr val="002060"/>
                </a:solidFill>
              </a:rPr>
              <a:t>організації</a:t>
            </a:r>
            <a:r>
              <a:rPr lang="ru-RU" sz="1800" dirty="0">
                <a:solidFill>
                  <a:srgbClr val="002060"/>
                </a:solidFill>
              </a:rPr>
              <a:t> та  </a:t>
            </a:r>
            <a:r>
              <a:rPr lang="ru-RU" sz="1800" dirty="0" err="1">
                <a:solidFill>
                  <a:srgbClr val="002060"/>
                </a:solidFill>
              </a:rPr>
              <a:t>надання</a:t>
            </a:r>
            <a:r>
              <a:rPr lang="ru-RU" sz="1800" dirty="0">
                <a:solidFill>
                  <a:srgbClr val="002060"/>
                </a:solidFill>
              </a:rPr>
              <a:t>  </a:t>
            </a:r>
            <a:r>
              <a:rPr lang="ru-RU" sz="1800" dirty="0" err="1">
                <a:solidFill>
                  <a:srgbClr val="002060"/>
                </a:solidFill>
              </a:rPr>
              <a:t>соціальних</a:t>
            </a:r>
            <a:r>
              <a:rPr lang="ru-RU" sz="1800" dirty="0">
                <a:solidFill>
                  <a:srgbClr val="002060"/>
                </a:solidFill>
              </a:rPr>
              <a:t> </a:t>
            </a:r>
            <a:r>
              <a:rPr lang="ru-RU" sz="1800" dirty="0" err="1">
                <a:solidFill>
                  <a:srgbClr val="002060"/>
                </a:solidFill>
              </a:rPr>
              <a:t>послуг</a:t>
            </a:r>
            <a:r>
              <a:rPr lang="ru-RU" sz="1800" dirty="0">
                <a:solidFill>
                  <a:srgbClr val="002060"/>
                </a:solidFill>
              </a:rPr>
              <a:t>  в </a:t>
            </a:r>
            <a:r>
              <a:rPr lang="ru-RU" sz="1800" dirty="0" smtClean="0">
                <a:solidFill>
                  <a:srgbClr val="002060"/>
                </a:solidFill>
              </a:rPr>
              <a:t>громадах</a:t>
            </a:r>
          </a:p>
          <a:p>
            <a:pPr marL="0" indent="0">
              <a:spcBef>
                <a:spcPts val="0"/>
              </a:spcBef>
              <a:buNone/>
            </a:pPr>
            <a:endParaRPr lang="uk-UA" sz="1800" dirty="0" smtClean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1800" dirty="0" smtClean="0">
                <a:solidFill>
                  <a:srgbClr val="002060"/>
                </a:solidFill>
              </a:rPr>
              <a:t>Розроблено рекомендації  </a:t>
            </a:r>
            <a:endParaRPr lang="uk-UA" sz="1800" dirty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uk-UA" sz="1800" dirty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1800" dirty="0" smtClean="0">
                <a:solidFill>
                  <a:srgbClr val="002060"/>
                </a:solidFill>
              </a:rPr>
              <a:t>Створено </a:t>
            </a:r>
            <a:r>
              <a:rPr lang="uk-UA" sz="1800" dirty="0">
                <a:solidFill>
                  <a:srgbClr val="002060"/>
                </a:solidFill>
              </a:rPr>
              <a:t>робочі  групи з визначення потреб населення ТГ у соціальних послугах </a:t>
            </a:r>
          </a:p>
          <a:p>
            <a:pPr marL="0" indent="0">
              <a:spcBef>
                <a:spcPts val="0"/>
              </a:spcBef>
              <a:buNone/>
            </a:pPr>
            <a:endParaRPr lang="uk-UA" sz="1800" dirty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1800" dirty="0" smtClean="0">
                <a:solidFill>
                  <a:srgbClr val="002060"/>
                </a:solidFill>
              </a:rPr>
              <a:t>Удосконалено</a:t>
            </a:r>
            <a:r>
              <a:rPr lang="uk-UA" sz="1800" dirty="0">
                <a:solidFill>
                  <a:srgbClr val="002060"/>
                </a:solidFill>
              </a:rPr>
              <a:t>, розроблено та затверджено місцевих НПА</a:t>
            </a:r>
          </a:p>
          <a:p>
            <a:pPr marL="0" indent="0">
              <a:spcBef>
                <a:spcPts val="0"/>
              </a:spcBef>
              <a:buNone/>
            </a:pPr>
            <a:endParaRPr lang="uk-UA" sz="1800" dirty="0" smtClean="0">
              <a:solidFill>
                <a:srgbClr val="00206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uk-UA" sz="1800" dirty="0">
                <a:solidFill>
                  <a:srgbClr val="002060"/>
                </a:solidFill>
              </a:rPr>
              <a:t>Введено додаткові </a:t>
            </a:r>
            <a:r>
              <a:rPr lang="uk-UA" sz="1800" dirty="0" smtClean="0">
                <a:solidFill>
                  <a:srgbClr val="002060"/>
                </a:solidFill>
              </a:rPr>
              <a:t>посади </a:t>
            </a:r>
            <a:r>
              <a:rPr lang="uk-UA" sz="1600" i="1" dirty="0" smtClean="0">
                <a:solidFill>
                  <a:srgbClr val="002060"/>
                </a:solidFill>
              </a:rPr>
              <a:t>(психолог</a:t>
            </a:r>
            <a:r>
              <a:rPr lang="uk-UA" sz="1600" i="1" dirty="0">
                <a:solidFill>
                  <a:srgbClr val="002060"/>
                </a:solidFill>
              </a:rPr>
              <a:t>, юрист, фахівець із соціальної роботи, медична сестра, перукар, швачка, взуттьовик, </a:t>
            </a:r>
            <a:r>
              <a:rPr lang="uk-UA" sz="1600" i="1" dirty="0" err="1">
                <a:solidFill>
                  <a:srgbClr val="002060"/>
                </a:solidFill>
              </a:rPr>
              <a:t>манікюрник</a:t>
            </a:r>
            <a:r>
              <a:rPr lang="uk-UA" sz="1600" i="1" dirty="0">
                <a:solidFill>
                  <a:srgbClr val="002060"/>
                </a:solidFill>
              </a:rPr>
              <a:t>, водій, соціальний робітник, робітник з комплексного обслуговування та ремонту будинків)</a:t>
            </a:r>
          </a:p>
          <a:p>
            <a:pPr marL="0" indent="0">
              <a:spcBef>
                <a:spcPts val="0"/>
              </a:spcBef>
              <a:buNone/>
            </a:pPr>
            <a:endParaRPr lang="uk-UA" sz="1800" dirty="0">
              <a:solidFill>
                <a:srgbClr val="00206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uk-UA" sz="1800" dirty="0" smtClean="0">
                <a:solidFill>
                  <a:srgbClr val="002060"/>
                </a:solidFill>
              </a:rPr>
              <a:t>Підвищено </a:t>
            </a:r>
            <a:r>
              <a:rPr lang="uk-UA" sz="1800" dirty="0">
                <a:solidFill>
                  <a:srgbClr val="002060"/>
                </a:solidFill>
              </a:rPr>
              <a:t>професійну компетентність працівників сфери надання соціальних послуг</a:t>
            </a: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673" y="228599"/>
            <a:ext cx="4266392" cy="3099063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1611260" y="2662865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16"/>
            <a:r>
              <a:rPr lang="uk-UA" sz="4800" dirty="0">
                <a:solidFill>
                  <a:srgbClr val="002060"/>
                </a:solidFill>
                <a:latin typeface="Calibri" panose="020F0502020204030204"/>
              </a:rPr>
              <a:t>35</a:t>
            </a:r>
            <a:endParaRPr lang="en-US" sz="48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44961" y="3432718"/>
            <a:ext cx="11224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16"/>
            <a:r>
              <a:rPr lang="uk-UA" sz="4800" dirty="0" smtClean="0">
                <a:solidFill>
                  <a:srgbClr val="002060"/>
                </a:solidFill>
                <a:latin typeface="Calibri" panose="020F0502020204030204"/>
              </a:rPr>
              <a:t>227</a:t>
            </a:r>
            <a:endParaRPr lang="en-US" sz="48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1444961" y="4316120"/>
            <a:ext cx="11224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16"/>
            <a:r>
              <a:rPr lang="uk-UA" sz="4800" dirty="0">
                <a:solidFill>
                  <a:srgbClr val="002060"/>
                </a:solidFill>
                <a:latin typeface="Calibri" panose="020F0502020204030204"/>
              </a:rPr>
              <a:t>176</a:t>
            </a:r>
            <a:endParaRPr lang="en-US" sz="48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1416555" y="5758939"/>
            <a:ext cx="11224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16"/>
            <a:r>
              <a:rPr lang="uk-UA" sz="4800" dirty="0">
                <a:solidFill>
                  <a:srgbClr val="002060"/>
                </a:solidFill>
                <a:latin typeface="Calibri" panose="020F0502020204030204"/>
              </a:rPr>
              <a:t>891</a:t>
            </a:r>
            <a:endParaRPr lang="en-US" sz="48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1628639" y="1274533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16"/>
            <a:r>
              <a:rPr lang="uk-UA" sz="4800" dirty="0">
                <a:solidFill>
                  <a:srgbClr val="002060"/>
                </a:solidFill>
                <a:latin typeface="Calibri" panose="020F0502020204030204"/>
              </a:rPr>
              <a:t>35</a:t>
            </a:r>
            <a:endParaRPr lang="en-US" sz="48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3" name="Прямокутник 10"/>
          <p:cNvSpPr/>
          <p:nvPr/>
        </p:nvSpPr>
        <p:spPr>
          <a:xfrm>
            <a:off x="1601255" y="1994455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16"/>
            <a:r>
              <a:rPr lang="uk-UA" sz="4800" dirty="0">
                <a:solidFill>
                  <a:srgbClr val="002060"/>
                </a:solidFill>
                <a:latin typeface="Calibri" panose="020F0502020204030204"/>
              </a:rPr>
              <a:t>35</a:t>
            </a:r>
            <a:endParaRPr lang="en-US" sz="4800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42" y="640348"/>
            <a:ext cx="962312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19" y="454553"/>
            <a:ext cx="1501825" cy="112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31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688156" y="2111604"/>
            <a:ext cx="3864989" cy="460359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593237" y="249599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6401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https://www.undp.org/uk/ukraine/publications/metodychni-rekomendatsiyi-z-orhanizatsiyi-ta-funktsionuvannya-mobilnoyi-sotsialnoyi-sluzhby-z-dohlyadu-vdoma-ta-paliatyvnoho</a:t>
            </a:r>
            <a:r>
              <a:rPr lang="uk-UA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469" y="4470212"/>
            <a:ext cx="2627800" cy="2244983"/>
          </a:xfrm>
          <a:prstGeom prst="rect">
            <a:avLst/>
          </a:prstGeom>
        </p:spPr>
      </p:pic>
      <p:sp>
        <p:nvSpPr>
          <p:cNvPr id="8" name="Вигнута вліво стрілка 9"/>
          <p:cNvSpPr/>
          <p:nvPr/>
        </p:nvSpPr>
        <p:spPr>
          <a:xfrm>
            <a:off x="5032391" y="3173316"/>
            <a:ext cx="560846" cy="234768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>
              <a:defRPr/>
            </a:pPr>
            <a:endParaRPr lang="en-US" sz="170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29097" y="447653"/>
            <a:ext cx="8785781" cy="77447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КЛЮЧОВІ РЕЗУЛЬТАТИ</a:t>
            </a:r>
            <a:endParaRPr lang="en-US" sz="2800" b="1" dirty="0">
              <a:solidFill>
                <a:srgbClr val="00206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4" y="465797"/>
            <a:ext cx="962312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69" y="319285"/>
            <a:ext cx="1501825" cy="112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9523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28631" y="397859"/>
            <a:ext cx="10972800" cy="1252728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Arial Black"/>
              </a:rPr>
              <a:t>Громадська організація </a:t>
            </a:r>
            <a:br>
              <a:rPr lang="uk-UA" sz="2800" b="1" dirty="0">
                <a:solidFill>
                  <a:srgbClr val="002060"/>
                </a:solidFill>
                <a:latin typeface="Arial Black"/>
              </a:rPr>
            </a:br>
            <a:r>
              <a:rPr lang="uk-UA" sz="2800" b="1" dirty="0">
                <a:solidFill>
                  <a:srgbClr val="002060"/>
                </a:solidFill>
                <a:latin typeface="Arial Black"/>
              </a:rPr>
              <a:t>«Ліга соціальних працівників України»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Прямокутник 5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wrap="none">
            <a:spAutoFit/>
          </a:bodyPr>
          <a:lstStyle/>
          <a:p>
            <a:pPr defTabSz="864017"/>
            <a:r>
              <a:rPr lang="en-US" sz="1701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https://www.lswu.org/</a:t>
            </a:r>
            <a:r>
              <a:rPr lang="uk-UA" sz="1701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70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67" y="3077248"/>
            <a:ext cx="373204" cy="19678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076" y="4224529"/>
            <a:ext cx="1792080" cy="1787429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7034095" y="2675467"/>
            <a:ext cx="2632512" cy="877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4017"/>
            <a:r>
              <a:rPr lang="en-US" sz="1701" dirty="0">
                <a:solidFill>
                  <a:prstClr val="black"/>
                </a:solidFill>
                <a:latin typeface="Calibri" panose="020F0502020204030204"/>
                <a:hlinkClick r:id="rId5"/>
              </a:rPr>
              <a:t>https://www.facebook.com/profile.php?id=100089958384781&amp;locale=uk_UA</a:t>
            </a:r>
            <a:r>
              <a:rPr lang="uk-UA" sz="1701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70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8087" y="3077248"/>
            <a:ext cx="374442" cy="19268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t="1141"/>
          <a:stretch/>
        </p:blipFill>
        <p:spPr>
          <a:xfrm>
            <a:off x="7132620" y="4224529"/>
            <a:ext cx="1773635" cy="16642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8400" y="512064"/>
            <a:ext cx="1725105" cy="172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43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28" y="460551"/>
            <a:ext cx="1932318" cy="1128997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39" y="655954"/>
            <a:ext cx="91015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Діаграма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7251953"/>
              </p:ext>
            </p:extLst>
          </p:nvPr>
        </p:nvGraphicFramePr>
        <p:xfrm>
          <a:off x="579202" y="2038524"/>
          <a:ext cx="10704830" cy="4606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кутник 2"/>
          <p:cNvSpPr/>
          <p:nvPr/>
        </p:nvSpPr>
        <p:spPr>
          <a:xfrm>
            <a:off x="2275651" y="655954"/>
            <a:ext cx="53782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АКТУАЛЬНІСТЬ ПРОЕКТУ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22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E1FA89B-8BE3-4113-AF82-1DEB4587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33255"/>
            <a:ext cx="10515600" cy="443707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b="1" dirty="0">
                <a:solidFill>
                  <a:srgbClr val="002060"/>
                </a:solidFill>
              </a:rPr>
              <a:t/>
            </a:r>
            <a:br>
              <a:rPr lang="en-US" b="1" dirty="0">
                <a:solidFill>
                  <a:srgbClr val="002060"/>
                </a:solidFill>
              </a:rPr>
            </a:br>
            <a:endParaRPr lang="ru-RU" sz="3800" dirty="0"/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2BC7EAA3-EB1A-4AB7-A941-C4DDE46E3AAB}"/>
              </a:ext>
            </a:extLst>
          </p:cNvPr>
          <p:cNvSpPr/>
          <p:nvPr/>
        </p:nvSpPr>
        <p:spPr>
          <a:xfrm>
            <a:off x="411480" y="2185271"/>
            <a:ext cx="11100050" cy="726643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1</a:t>
            </a:r>
            <a:r>
              <a:rPr lang="uk-UA" sz="1600" b="1" dirty="0" smtClean="0">
                <a:solidFill>
                  <a:srgbClr val="002060"/>
                </a:solidFill>
              </a:rPr>
              <a:t>. </a:t>
            </a:r>
            <a:r>
              <a:rPr lang="uk-UA" sz="2000" b="1" dirty="0" smtClean="0">
                <a:solidFill>
                  <a:srgbClr val="002060"/>
                </a:solidFill>
              </a:rPr>
              <a:t>Проведення </a:t>
            </a:r>
            <a:r>
              <a:rPr lang="uk-UA" sz="2000" b="1" dirty="0">
                <a:solidFill>
                  <a:srgbClr val="002060"/>
                </a:solidFill>
              </a:rPr>
              <a:t>аналізу стану надання соціальних послуг  у пілотних </a:t>
            </a:r>
            <a:r>
              <a:rPr lang="uk-UA" sz="2000" b="1" dirty="0" smtClean="0">
                <a:solidFill>
                  <a:srgbClr val="002060"/>
                </a:solidFill>
              </a:rPr>
              <a:t>громадах</a:t>
            </a:r>
            <a:endParaRPr lang="uk-UA" sz="2000" b="1" dirty="0">
              <a:solidFill>
                <a:srgbClr val="002060"/>
              </a:solidFill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xmlns="" id="{FF914BEC-1D55-44BD-BFD0-ABEF89B2EF09}"/>
              </a:ext>
            </a:extLst>
          </p:cNvPr>
          <p:cNvSpPr/>
          <p:nvPr/>
        </p:nvSpPr>
        <p:spPr>
          <a:xfrm>
            <a:off x="389164" y="3373477"/>
            <a:ext cx="11111208" cy="762994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lvl="0" indent="-274320" algn="just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</a:pPr>
            <a:r>
              <a:rPr lang="uk-UA" sz="1600" b="1" dirty="0" smtClean="0">
                <a:solidFill>
                  <a:srgbClr val="002060"/>
                </a:solidFill>
              </a:rPr>
              <a:t>2. </a:t>
            </a:r>
            <a:r>
              <a:rPr lang="uk-UA" sz="2000" b="1" dirty="0">
                <a:solidFill>
                  <a:srgbClr val="002060"/>
                </a:solidFill>
              </a:rPr>
              <a:t>Розробка  рекомендацій щодо вдосконалення системи соціальних послуг та соціального захисту для пілотних громад</a:t>
            </a:r>
          </a:p>
        </p:txBody>
      </p:sp>
      <p:sp>
        <p:nvSpPr>
          <p:cNvPr id="11" name="Rectangle: Diagonal Corners Rounded 5">
            <a:extLst>
              <a:ext uri="{FF2B5EF4-FFF2-40B4-BE49-F238E27FC236}">
                <a16:creationId xmlns:a16="http://schemas.microsoft.com/office/drawing/2014/main" xmlns="" id="{FF914BEC-1D55-44BD-BFD0-ABEF89B2EF09}"/>
              </a:ext>
            </a:extLst>
          </p:cNvPr>
          <p:cNvSpPr/>
          <p:nvPr/>
        </p:nvSpPr>
        <p:spPr>
          <a:xfrm>
            <a:off x="411480" y="4483112"/>
            <a:ext cx="11111208" cy="90350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indent="-274320" algn="just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</a:pPr>
            <a:r>
              <a:rPr lang="uk-UA" sz="1600" b="1" dirty="0" smtClean="0">
                <a:solidFill>
                  <a:srgbClr val="002060"/>
                </a:solidFill>
              </a:rPr>
              <a:t>3. </a:t>
            </a:r>
            <a:r>
              <a:rPr lang="uk-UA" sz="2000" b="1" dirty="0">
                <a:solidFill>
                  <a:srgbClr val="002060"/>
                </a:solidFill>
              </a:rPr>
              <a:t>Проведення соціологічного дослідження для визначення рівня задоволеності отримувачів послуг догляду вдома, паліативного та натуральної  допомоги місцевого </a:t>
            </a:r>
            <a:r>
              <a:rPr lang="uk-UA" sz="2000" b="1" dirty="0" smtClean="0">
                <a:solidFill>
                  <a:srgbClr val="002060"/>
                </a:solidFill>
              </a:rPr>
              <a:t>рівня</a:t>
            </a:r>
            <a:endParaRPr lang="uk-UA" sz="20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1480" y="5877272"/>
            <a:ext cx="1036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Термін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реалізації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проєкту</a:t>
            </a:r>
            <a:r>
              <a:rPr lang="ru-RU" b="1" dirty="0">
                <a:solidFill>
                  <a:srgbClr val="002060"/>
                </a:solidFill>
              </a:rPr>
              <a:t>: 13.06.2023 - 14.12.2023 р.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0" y="614073"/>
            <a:ext cx="82296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737" y="341901"/>
            <a:ext cx="1714175" cy="1128997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832780" y="721733"/>
            <a:ext cx="80432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ЗАВДАННЯ І ТЕРМІНИ РЕАЛІЗАЦІЇ ПРОЕКТУ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3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E1FA89B-8BE3-4113-AF82-1DEB4587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33255"/>
            <a:ext cx="10515600" cy="443707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b="1" dirty="0">
                <a:solidFill>
                  <a:srgbClr val="002060"/>
                </a:solidFill>
              </a:rPr>
              <a:t/>
            </a:r>
            <a:br>
              <a:rPr lang="en-US" b="1" dirty="0">
                <a:solidFill>
                  <a:srgbClr val="002060"/>
                </a:solidFill>
              </a:rPr>
            </a:br>
            <a:endParaRPr lang="ru-RU" sz="3800" dirty="0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40396" y="4544496"/>
            <a:ext cx="11111208" cy="95868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r>
              <a:rPr lang="uk-UA" sz="1600" b="1" dirty="0" smtClean="0">
                <a:solidFill>
                  <a:srgbClr val="002060"/>
                </a:solidFill>
              </a:rPr>
              <a:t>6. </a:t>
            </a:r>
            <a:r>
              <a:rPr lang="uk-UA" sz="2000" b="1" dirty="0" smtClean="0">
                <a:solidFill>
                  <a:srgbClr val="002060"/>
                </a:solidFill>
              </a:rPr>
              <a:t>Передача </a:t>
            </a:r>
            <a:r>
              <a:rPr lang="uk-UA" sz="2000" b="1" dirty="0">
                <a:solidFill>
                  <a:srgbClr val="002060"/>
                </a:solidFill>
              </a:rPr>
              <a:t>до громади вантажопасажирського мікроавтобусу на 6 посадкових місць (5+1) облаштованого необхідним інвентарем для надання комплексної послуги з обслуговування вдома одиноких непрацездатних громадян.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16853" y="3318111"/>
            <a:ext cx="11134751" cy="996308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r>
              <a:rPr lang="uk-UA" sz="1600" b="1" dirty="0" smtClean="0">
                <a:solidFill>
                  <a:srgbClr val="002060"/>
                </a:solidFill>
              </a:rPr>
              <a:t>5. </a:t>
            </a:r>
            <a:r>
              <a:rPr lang="uk-UA" sz="2000" b="1" dirty="0" smtClean="0">
                <a:solidFill>
                  <a:srgbClr val="002060"/>
                </a:solidFill>
              </a:rPr>
              <a:t>Проведення </a:t>
            </a:r>
            <a:r>
              <a:rPr lang="uk-UA" sz="2000" b="1" dirty="0">
                <a:solidFill>
                  <a:srgbClr val="002060"/>
                </a:solidFill>
              </a:rPr>
              <a:t>навчальних заходів, спрямованих  на розвиток людського потенціалу, якими будуть охоплені фахівці, відповідальні за організацію системи соціального обслуговування та соціального захисту, надавачі соціальних послуг, працівники соціальної сфери  вашої громади.</a:t>
            </a:r>
          </a:p>
        </p:txBody>
      </p:sp>
      <p:sp>
        <p:nvSpPr>
          <p:cNvPr id="11" name="Rectangle: Diagonal Corners Rounded 5">
            <a:extLst>
              <a:ext uri="{FF2B5EF4-FFF2-40B4-BE49-F238E27FC236}">
                <a16:creationId xmlns:a16="http://schemas.microsoft.com/office/drawing/2014/main" xmlns="" id="{FF914BEC-1D55-44BD-BFD0-ABEF89B2EF09}"/>
              </a:ext>
            </a:extLst>
          </p:cNvPr>
          <p:cNvSpPr/>
          <p:nvPr/>
        </p:nvSpPr>
        <p:spPr>
          <a:xfrm>
            <a:off x="540396" y="2333825"/>
            <a:ext cx="11111208" cy="64807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lvl="0" indent="-274320" algn="just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</a:pPr>
            <a:r>
              <a:rPr lang="uk-UA" sz="1600" b="1" dirty="0" smtClean="0">
                <a:solidFill>
                  <a:srgbClr val="002060"/>
                </a:solidFill>
              </a:rPr>
              <a:t>4. </a:t>
            </a:r>
            <a:r>
              <a:rPr lang="uk-UA" sz="2000" b="1" dirty="0" smtClean="0">
                <a:solidFill>
                  <a:srgbClr val="002060"/>
                </a:solidFill>
              </a:rPr>
              <a:t>Розробка </a:t>
            </a:r>
            <a:r>
              <a:rPr lang="uk-UA" sz="2000" b="1" dirty="0">
                <a:solidFill>
                  <a:srgbClr val="002060"/>
                </a:solidFill>
              </a:rPr>
              <a:t>нормативно-правової бази для організації роботи Мобільної служби соціальної допомоги вдома, паліативної та натуральної </a:t>
            </a:r>
            <a:r>
              <a:rPr lang="uk-UA" sz="2000" b="1" dirty="0" smtClean="0">
                <a:solidFill>
                  <a:srgbClr val="002060"/>
                </a:solidFill>
              </a:rPr>
              <a:t>допомоги.</a:t>
            </a:r>
            <a:endParaRPr lang="uk-UA" sz="20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4632" y="5877272"/>
            <a:ext cx="11020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</a:rPr>
              <a:t>Термін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реалізації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проєкту</a:t>
            </a:r>
            <a:r>
              <a:rPr lang="ru-RU" b="1" dirty="0" smtClean="0">
                <a:solidFill>
                  <a:srgbClr val="002060"/>
                </a:solidFill>
              </a:rPr>
              <a:t>: 13.06.2023 </a:t>
            </a:r>
            <a:r>
              <a:rPr lang="ru-RU" b="1" dirty="0">
                <a:solidFill>
                  <a:srgbClr val="002060"/>
                </a:solidFill>
              </a:rPr>
              <a:t>- </a:t>
            </a:r>
            <a:r>
              <a:rPr lang="ru-RU" b="1" dirty="0" smtClean="0">
                <a:solidFill>
                  <a:srgbClr val="002060"/>
                </a:solidFill>
              </a:rPr>
              <a:t>14.12.2023 </a:t>
            </a:r>
            <a:r>
              <a:rPr lang="ru-RU" b="1" dirty="0">
                <a:solidFill>
                  <a:srgbClr val="002060"/>
                </a:solidFill>
              </a:rPr>
              <a:t>р.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32" y="576008"/>
            <a:ext cx="800424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737" y="341901"/>
            <a:ext cx="1714175" cy="1128997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840787" y="644789"/>
            <a:ext cx="80432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</a:rPr>
              <a:t>ЗАВДАННЯ І ТЕРМІНИ РЕАЛІЗАЦІЇ ПРОЕКТУ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7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8161" y="2206304"/>
            <a:ext cx="11379200" cy="4285935"/>
          </a:xfrm>
        </p:spPr>
        <p:txBody>
          <a:bodyPr>
            <a:normAutofit fontScale="77500" lnSpcReduction="20000"/>
          </a:bodyPr>
          <a:lstStyle/>
          <a:p>
            <a:pPr marL="0" lvl="0" indent="0" algn="just">
              <a:spcBef>
                <a:spcPts val="0"/>
              </a:spcBef>
              <a:buClrTx/>
              <a:buSzTx/>
              <a:buFont typeface="Wingdings" pitchFamily="2" charset="2"/>
              <a:buChar char="q"/>
              <a:defRPr/>
            </a:pPr>
            <a:r>
              <a:rPr lang="uk-UA" sz="3200" b="1" dirty="0" smtClean="0">
                <a:solidFill>
                  <a:srgbClr val="002060"/>
                </a:solidFill>
                <a:latin typeface="Calibri"/>
                <a:cs typeface="Arial" charset="0"/>
              </a:rPr>
              <a:t>Кабінетний </a:t>
            </a:r>
            <a:r>
              <a:rPr lang="uk-UA" sz="3200" b="1" dirty="0">
                <a:solidFill>
                  <a:srgbClr val="002060"/>
                </a:solidFill>
                <a:latin typeface="Calibri"/>
                <a:cs typeface="Arial" charset="0"/>
              </a:rPr>
              <a:t>аналіз </a:t>
            </a:r>
            <a:r>
              <a:rPr lang="uk-UA" sz="2600" dirty="0">
                <a:solidFill>
                  <a:srgbClr val="002060"/>
                </a:solidFill>
                <a:latin typeface="Calibri"/>
                <a:cs typeface="Arial" charset="0"/>
              </a:rPr>
              <a:t>з використанням статистичних даних, аналітичних документів, місцевих нормативно-правових </a:t>
            </a:r>
            <a:r>
              <a:rPr lang="uk-UA" sz="2600" dirty="0" smtClean="0">
                <a:solidFill>
                  <a:srgbClr val="002060"/>
                </a:solidFill>
                <a:latin typeface="Calibri"/>
                <a:cs typeface="Arial" charset="0"/>
              </a:rPr>
              <a:t>актів</a:t>
            </a:r>
          </a:p>
          <a:p>
            <a:pPr marL="0" lvl="0" indent="0" algn="just">
              <a:spcBef>
                <a:spcPts val="0"/>
              </a:spcBef>
              <a:buClrTx/>
              <a:buSzTx/>
              <a:buNone/>
              <a:defRPr/>
            </a:pPr>
            <a:r>
              <a:rPr lang="uk-UA" sz="1800" dirty="0" smtClean="0">
                <a:solidFill>
                  <a:srgbClr val="002060"/>
                </a:solidFill>
                <a:latin typeface="Calibri"/>
                <a:cs typeface="Arial" charset="0"/>
              </a:rPr>
              <a:t> </a:t>
            </a:r>
            <a:endParaRPr lang="uk-UA" sz="1800" dirty="0">
              <a:solidFill>
                <a:srgbClr val="002060"/>
              </a:solidFill>
              <a:latin typeface="Calibri"/>
              <a:cs typeface="Arial" charset="0"/>
            </a:endParaRPr>
          </a:p>
          <a:p>
            <a:pPr marL="0" lvl="0" indent="0" algn="just">
              <a:spcBef>
                <a:spcPts val="0"/>
              </a:spcBef>
              <a:buClrTx/>
              <a:buSzTx/>
              <a:buFont typeface="Wingdings" pitchFamily="2" charset="2"/>
              <a:buChar char="q"/>
              <a:defRPr/>
            </a:pPr>
            <a:r>
              <a:rPr lang="uk-UA" sz="3300" b="1" dirty="0" smtClean="0">
                <a:solidFill>
                  <a:srgbClr val="002060"/>
                </a:solidFill>
                <a:latin typeface="Calibri"/>
                <a:cs typeface="Arial" charset="0"/>
              </a:rPr>
              <a:t>Якісні </a:t>
            </a:r>
            <a:r>
              <a:rPr lang="uk-UA" sz="3300" b="1" dirty="0">
                <a:solidFill>
                  <a:srgbClr val="002060"/>
                </a:solidFill>
                <a:latin typeface="Calibri"/>
                <a:cs typeface="Arial" charset="0"/>
              </a:rPr>
              <a:t>соціологічні </a:t>
            </a:r>
            <a:r>
              <a:rPr lang="uk-UA" sz="3300" b="1" dirty="0" smtClean="0">
                <a:solidFill>
                  <a:srgbClr val="002060"/>
                </a:solidFill>
                <a:latin typeface="Calibri"/>
                <a:cs typeface="Arial" charset="0"/>
              </a:rPr>
              <a:t>методи:</a:t>
            </a:r>
          </a:p>
          <a:p>
            <a:pPr marL="0" lvl="0" indent="0" algn="just">
              <a:spcBef>
                <a:spcPts val="0"/>
              </a:spcBef>
              <a:buClrTx/>
              <a:buSzTx/>
              <a:buNone/>
              <a:defRPr/>
            </a:pPr>
            <a:r>
              <a:rPr lang="uk-UA" sz="1800" dirty="0" smtClean="0">
                <a:solidFill>
                  <a:srgbClr val="002060"/>
                </a:solidFill>
                <a:latin typeface="Calibri"/>
                <a:cs typeface="Arial" charset="0"/>
              </a:rPr>
              <a:t>  </a:t>
            </a:r>
            <a:endParaRPr lang="uk-UA" sz="18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  <a:cs typeface="Arial" charset="0"/>
            </a:endParaRPr>
          </a:p>
          <a:p>
            <a:pPr marL="285750" lvl="0" indent="-285750" algn="just">
              <a:spcBef>
                <a:spcPts val="0"/>
              </a:spcBef>
              <a:buClrTx/>
              <a:buSzTx/>
              <a:buBlip>
                <a:blip r:embed="rId2">
                  <a:extLst>
                    <a:ext uri="{96DAC541-7B7A-43D3-8B79-37D633B846F1}">
                      <asvg:svgBlip xmlns:lc="http://schemas.openxmlformats.org/drawingml/2006/lockedCanvas" xmlns:asvg="http://schemas.microsoft.com/office/drawing/2016/SVG/main" xmlns="" r:embed="rId3"/>
                    </a:ext>
                  </a:extLst>
                </a:blip>
              </a:buBlip>
              <a:defRPr/>
            </a:pPr>
            <a:r>
              <a:rPr lang="uk-UA" sz="2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Arial" charset="0"/>
              </a:rPr>
              <a:t>540</a:t>
            </a:r>
            <a:r>
              <a:rPr lang="uk-UA" sz="2900" b="1" dirty="0" smtClean="0">
                <a:solidFill>
                  <a:srgbClr val="002060"/>
                </a:solidFill>
                <a:latin typeface="Calibri"/>
                <a:cs typeface="Arial" charset="0"/>
              </a:rPr>
              <a:t> </a:t>
            </a:r>
            <a:r>
              <a:rPr lang="uk-UA" sz="2600" dirty="0" smtClean="0">
                <a:solidFill>
                  <a:srgbClr val="002060"/>
                </a:solidFill>
                <a:latin typeface="Calibri"/>
                <a:cs typeface="Arial" charset="0"/>
              </a:rPr>
              <a:t> </a:t>
            </a:r>
            <a:r>
              <a:rPr lang="uk-UA" sz="2600" dirty="0">
                <a:solidFill>
                  <a:srgbClr val="002060"/>
                </a:solidFill>
                <a:latin typeface="Calibri"/>
                <a:cs typeface="Arial" charset="0"/>
              </a:rPr>
              <a:t>з </a:t>
            </a:r>
            <a:r>
              <a:rPr lang="uk-UA" sz="2600" dirty="0" err="1">
                <a:solidFill>
                  <a:srgbClr val="002060"/>
                </a:solidFill>
                <a:latin typeface="Calibri"/>
                <a:cs typeface="Arial" charset="0"/>
              </a:rPr>
              <a:t>отримувачими</a:t>
            </a:r>
            <a:r>
              <a:rPr lang="uk-UA" sz="2600" dirty="0">
                <a:solidFill>
                  <a:srgbClr val="002060"/>
                </a:solidFill>
                <a:latin typeface="Calibri"/>
                <a:cs typeface="Arial" charset="0"/>
              </a:rPr>
              <a:t> </a:t>
            </a:r>
            <a:r>
              <a:rPr lang="uk-UA" sz="2600" dirty="0" smtClean="0">
                <a:solidFill>
                  <a:srgbClr val="002060"/>
                </a:solidFill>
                <a:latin typeface="Calibri"/>
                <a:cs typeface="Arial" charset="0"/>
              </a:rPr>
              <a:t>соціальних послуг </a:t>
            </a:r>
            <a:r>
              <a:rPr lang="uk-UA" sz="2600" dirty="0">
                <a:solidFill>
                  <a:srgbClr val="002060"/>
                </a:solidFill>
                <a:latin typeface="Calibri"/>
                <a:cs typeface="Arial" charset="0"/>
              </a:rPr>
              <a:t>догляду вдома</a:t>
            </a:r>
            <a:r>
              <a:rPr lang="uk-UA" sz="2600" dirty="0" smtClean="0">
                <a:solidFill>
                  <a:srgbClr val="002060"/>
                </a:solidFill>
                <a:latin typeface="Calibri"/>
                <a:cs typeface="Arial" charset="0"/>
              </a:rPr>
              <a:t>, натуральної </a:t>
            </a:r>
            <a:r>
              <a:rPr lang="uk-UA" sz="2600" dirty="0">
                <a:solidFill>
                  <a:srgbClr val="002060"/>
                </a:solidFill>
                <a:latin typeface="Calibri"/>
                <a:cs typeface="Arial" charset="0"/>
              </a:rPr>
              <a:t>допомоги</a:t>
            </a:r>
            <a:r>
              <a:rPr lang="uk-UA" sz="2600" dirty="0" smtClean="0">
                <a:solidFill>
                  <a:srgbClr val="002060"/>
                </a:solidFill>
                <a:latin typeface="Calibri"/>
                <a:cs typeface="Arial" charset="0"/>
              </a:rPr>
              <a:t>;</a:t>
            </a:r>
          </a:p>
          <a:p>
            <a:pPr marL="0" lvl="0" indent="0" algn="just">
              <a:spcBef>
                <a:spcPts val="0"/>
              </a:spcBef>
              <a:buClrTx/>
              <a:buSzTx/>
              <a:buNone/>
              <a:defRPr/>
            </a:pPr>
            <a:endParaRPr lang="uk-UA" sz="2600" dirty="0">
              <a:solidFill>
                <a:srgbClr val="002060"/>
              </a:solidFill>
              <a:latin typeface="Calibri"/>
              <a:cs typeface="Arial" charset="0"/>
            </a:endParaRPr>
          </a:p>
          <a:p>
            <a:pPr marL="285750" lvl="0" indent="-285750" algn="just">
              <a:spcBef>
                <a:spcPts val="0"/>
              </a:spcBef>
              <a:buClrTx/>
              <a:buSzTx/>
              <a:buBlip>
                <a:blip r:embed="rId2">
                  <a:extLst>
                    <a:ext uri="{96DAC541-7B7A-43D3-8B79-37D633B846F1}">
                      <asvg:svgBlip xmlns:lc="http://schemas.openxmlformats.org/drawingml/2006/lockedCanvas" xmlns:asvg="http://schemas.microsoft.com/office/drawing/2016/SVG/main" xmlns="" r:embed="rId3"/>
                    </a:ext>
                  </a:extLst>
                </a:blip>
              </a:buBlip>
              <a:defRPr/>
            </a:pPr>
            <a:r>
              <a:rPr lang="uk-UA" sz="29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Arial" charset="0"/>
              </a:rPr>
              <a:t>38</a:t>
            </a:r>
            <a:r>
              <a:rPr lang="uk-UA" sz="2600" dirty="0">
                <a:solidFill>
                  <a:srgbClr val="002060"/>
                </a:solidFill>
                <a:latin typeface="Calibri"/>
                <a:cs typeface="Arial" charset="0"/>
              </a:rPr>
              <a:t> </a:t>
            </a:r>
            <a:r>
              <a:rPr lang="uk-UA" sz="2600" dirty="0" err="1">
                <a:solidFill>
                  <a:srgbClr val="002060"/>
                </a:solidFill>
                <a:latin typeface="Calibri"/>
                <a:cs typeface="Arial" charset="0"/>
              </a:rPr>
              <a:t>фокусованих</a:t>
            </a:r>
            <a:r>
              <a:rPr lang="uk-UA" sz="2600" dirty="0">
                <a:solidFill>
                  <a:srgbClr val="002060"/>
                </a:solidFill>
                <a:latin typeface="Calibri"/>
                <a:cs typeface="Arial" charset="0"/>
              </a:rPr>
              <a:t> групових дискусій із персоналом  ЦНСП, </a:t>
            </a:r>
            <a:r>
              <a:rPr lang="uk-UA" sz="2600" dirty="0" err="1">
                <a:solidFill>
                  <a:srgbClr val="002060"/>
                </a:solidFill>
                <a:latin typeface="Calibri"/>
                <a:cs typeface="Arial" charset="0"/>
              </a:rPr>
              <a:t>Терцентрів</a:t>
            </a:r>
            <a:r>
              <a:rPr lang="uk-UA" sz="2600" dirty="0">
                <a:solidFill>
                  <a:srgbClr val="002060"/>
                </a:solidFill>
                <a:latin typeface="Calibri"/>
                <a:cs typeface="Arial" charset="0"/>
              </a:rPr>
              <a:t> (керівниками/заступниками, керівниками відділень, соціальними робітниками, іншим персоналом, який безпосередньо працює із отримувачами </a:t>
            </a:r>
            <a:r>
              <a:rPr lang="uk-UA" sz="2600" dirty="0" smtClean="0">
                <a:solidFill>
                  <a:srgbClr val="002060"/>
                </a:solidFill>
                <a:latin typeface="Calibri"/>
                <a:cs typeface="Arial" charset="0"/>
              </a:rPr>
              <a:t>соціальних послуг);</a:t>
            </a:r>
          </a:p>
          <a:p>
            <a:pPr marL="0" lvl="0" indent="0" algn="just">
              <a:spcBef>
                <a:spcPts val="0"/>
              </a:spcBef>
              <a:buClrTx/>
              <a:buSzTx/>
              <a:buNone/>
              <a:defRPr/>
            </a:pPr>
            <a:endParaRPr lang="uk-UA" sz="2600" dirty="0">
              <a:solidFill>
                <a:srgbClr val="002060"/>
              </a:solidFill>
              <a:latin typeface="Calibri"/>
              <a:cs typeface="Arial" charset="0"/>
            </a:endParaRPr>
          </a:p>
          <a:p>
            <a:pPr marL="285750" lvl="0" indent="-285750" algn="just">
              <a:spcBef>
                <a:spcPts val="0"/>
              </a:spcBef>
              <a:buClrTx/>
              <a:buSzTx/>
              <a:buBlip>
                <a:blip r:embed="rId2">
                  <a:extLst>
                    <a:ext uri="{96DAC541-7B7A-43D3-8B79-37D633B846F1}">
                      <asvg:svgBlip xmlns:lc="http://schemas.openxmlformats.org/drawingml/2006/lockedCanvas" xmlns:asvg="http://schemas.microsoft.com/office/drawing/2016/SVG/main" xmlns="" r:embed="rId3"/>
                    </a:ext>
                  </a:extLst>
                </a:blip>
              </a:buBlip>
              <a:defRPr/>
            </a:pPr>
            <a:r>
              <a:rPr lang="uk-UA" sz="29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Arial" charset="0"/>
              </a:rPr>
              <a:t>95 </a:t>
            </a:r>
            <a:r>
              <a:rPr lang="uk-UA" sz="2600" dirty="0" smtClean="0">
                <a:solidFill>
                  <a:srgbClr val="002060"/>
                </a:solidFill>
                <a:latin typeface="Calibri"/>
                <a:cs typeface="Arial" charset="0"/>
              </a:rPr>
              <a:t>індивідуальних глибинних </a:t>
            </a:r>
            <a:r>
              <a:rPr lang="uk-UA" sz="2600" dirty="0">
                <a:solidFill>
                  <a:srgbClr val="002060"/>
                </a:solidFill>
                <a:latin typeface="Calibri"/>
                <a:cs typeface="Arial" charset="0"/>
              </a:rPr>
              <a:t>інтерв’ю </a:t>
            </a:r>
            <a:r>
              <a:rPr lang="uk-UA" sz="2600" dirty="0" smtClean="0">
                <a:solidFill>
                  <a:srgbClr val="002060"/>
                </a:solidFill>
                <a:latin typeface="Calibri"/>
                <a:cs typeface="Arial" charset="0"/>
              </a:rPr>
              <a:t>із </a:t>
            </a:r>
            <a:r>
              <a:rPr lang="uk-UA" sz="2600" dirty="0" err="1" smtClean="0">
                <a:solidFill>
                  <a:srgbClr val="002060"/>
                </a:solidFill>
                <a:latin typeface="Calibri"/>
                <a:cs typeface="Arial" charset="0"/>
              </a:rPr>
              <a:t>стейкхолдерами</a:t>
            </a:r>
            <a:r>
              <a:rPr lang="uk-UA" sz="2600" dirty="0" smtClean="0">
                <a:solidFill>
                  <a:srgbClr val="002060"/>
                </a:solidFill>
                <a:latin typeface="Calibri"/>
                <a:cs typeface="Arial" charset="0"/>
              </a:rPr>
              <a:t>, </a:t>
            </a:r>
            <a:r>
              <a:rPr lang="uk-UA" sz="2600" dirty="0">
                <a:solidFill>
                  <a:srgbClr val="002060"/>
                </a:solidFill>
                <a:latin typeface="Calibri"/>
                <a:cs typeface="Arial" charset="0"/>
              </a:rPr>
              <a:t>в т</a:t>
            </a:r>
            <a:r>
              <a:rPr lang="uk-UA" sz="2600" dirty="0" smtClean="0">
                <a:solidFill>
                  <a:srgbClr val="002060"/>
                </a:solidFill>
                <a:latin typeface="Calibri"/>
                <a:cs typeface="Arial" charset="0"/>
              </a:rPr>
              <a:t>. ч. із заступниками </a:t>
            </a:r>
            <a:r>
              <a:rPr lang="uk-UA" sz="2600" dirty="0">
                <a:solidFill>
                  <a:srgbClr val="002060"/>
                </a:solidFill>
                <a:latin typeface="Calibri"/>
                <a:cs typeface="Arial" charset="0"/>
              </a:rPr>
              <a:t>селищних, міських голів,  начальниками відділів соціального захисту населення виконавчих </a:t>
            </a:r>
            <a:r>
              <a:rPr lang="uk-UA" sz="2600" dirty="0" smtClean="0">
                <a:solidFill>
                  <a:srgbClr val="002060"/>
                </a:solidFill>
                <a:latin typeface="Calibri"/>
                <a:cs typeface="Arial" charset="0"/>
              </a:rPr>
              <a:t>комітетів.</a:t>
            </a:r>
          </a:p>
          <a:p>
            <a:pPr marL="0" lvl="0" indent="0" algn="just">
              <a:spcBef>
                <a:spcPts val="0"/>
              </a:spcBef>
              <a:buClrTx/>
              <a:buSzTx/>
              <a:buNone/>
              <a:defRPr/>
            </a:pPr>
            <a:endParaRPr lang="uk-UA" sz="2200" dirty="0" smtClean="0">
              <a:solidFill>
                <a:srgbClr val="002060"/>
              </a:solidFill>
              <a:latin typeface="Calibri"/>
              <a:cs typeface="Arial" charset="0"/>
            </a:endParaRPr>
          </a:p>
          <a:p>
            <a:pPr marL="0" lvl="0" indent="0" algn="just">
              <a:spcBef>
                <a:spcPts val="0"/>
              </a:spcBef>
              <a:buClrTx/>
              <a:buSzTx/>
              <a:buNone/>
              <a:defRPr/>
            </a:pPr>
            <a:endParaRPr lang="uk-UA" sz="1800" dirty="0">
              <a:solidFill>
                <a:srgbClr val="002060"/>
              </a:solidFill>
              <a:latin typeface="Calibri"/>
              <a:cs typeface="Arial" charset="0"/>
            </a:endParaRPr>
          </a:p>
          <a:p>
            <a:pPr marL="0" lvl="0" indent="0" algn="ctr">
              <a:spcBef>
                <a:spcPts val="0"/>
              </a:spcBef>
              <a:buClrTx/>
              <a:buSzTx/>
              <a:buNone/>
              <a:defRPr/>
            </a:pPr>
            <a:r>
              <a:rPr lang="uk-UA" sz="2300" b="1" dirty="0" smtClean="0">
                <a:solidFill>
                  <a:srgbClr val="002060"/>
                </a:solidFill>
                <a:latin typeface="Calibri"/>
                <a:cs typeface="Arial" charset="0"/>
              </a:rPr>
              <a:t>Проведено </a:t>
            </a:r>
            <a:r>
              <a:rPr lang="uk-UA" sz="2300" b="1" dirty="0">
                <a:solidFill>
                  <a:srgbClr val="002060"/>
                </a:solidFill>
                <a:latin typeface="Calibri"/>
                <a:cs typeface="Arial" charset="0"/>
              </a:rPr>
              <a:t>протягом липень </a:t>
            </a:r>
            <a:r>
              <a:rPr lang="uk-UA" sz="2300" b="1" dirty="0" smtClean="0">
                <a:solidFill>
                  <a:srgbClr val="002060"/>
                </a:solidFill>
                <a:latin typeface="Calibri"/>
                <a:cs typeface="Arial" charset="0"/>
              </a:rPr>
              <a:t>- </a:t>
            </a:r>
            <a:r>
              <a:rPr lang="uk-UA" sz="2300" b="1" dirty="0">
                <a:solidFill>
                  <a:srgbClr val="002060"/>
                </a:solidFill>
                <a:latin typeface="Calibri"/>
                <a:cs typeface="Arial" charset="0"/>
              </a:rPr>
              <a:t>серпень 2023 р.</a:t>
            </a:r>
          </a:p>
          <a:p>
            <a:pPr algn="ctr">
              <a:buNone/>
            </a:pP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28" y="460551"/>
            <a:ext cx="1932318" cy="1128997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14" y="708307"/>
            <a:ext cx="818712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3049871" y="763439"/>
            <a:ext cx="5659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МЕТОДОЛОГІЯ ДОСЛІДЖЕННЯ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6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28" y="460551"/>
            <a:ext cx="1932318" cy="1128997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" y="657512"/>
            <a:ext cx="84614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A426CE-C104-4818-9821-691F942D97F6}"/>
              </a:ext>
            </a:extLst>
          </p:cNvPr>
          <p:cNvSpPr txBox="1"/>
          <p:nvPr/>
        </p:nvSpPr>
        <p:spPr>
          <a:xfrm>
            <a:off x="438912" y="1845941"/>
            <a:ext cx="11468608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>
                <a:solidFill>
                  <a:srgbClr val="002060"/>
                </a:solidFill>
              </a:rPr>
              <a:t>РЕЗУЛЬТАТ </a:t>
            </a:r>
            <a:r>
              <a:rPr lang="uk-UA" sz="2400" b="1" dirty="0">
                <a:solidFill>
                  <a:srgbClr val="002060"/>
                </a:solidFill>
              </a:rPr>
              <a:t>1</a:t>
            </a:r>
            <a:r>
              <a:rPr lang="uk-UA" sz="2400" dirty="0">
                <a:solidFill>
                  <a:srgbClr val="002060"/>
                </a:solidFill>
              </a:rPr>
              <a:t>:</a:t>
            </a:r>
            <a:r>
              <a:rPr lang="uk-UA" dirty="0">
                <a:solidFill>
                  <a:srgbClr val="002060"/>
                </a:solidFill>
              </a:rPr>
              <a:t> </a:t>
            </a:r>
            <a:r>
              <a:rPr lang="uk-UA" sz="2000" dirty="0">
                <a:solidFill>
                  <a:srgbClr val="002060"/>
                </a:solidFill>
              </a:rPr>
              <a:t>За підсумками аналізу підготовлено </a:t>
            </a:r>
            <a:r>
              <a:rPr lang="uk-UA" sz="2000" dirty="0" smtClean="0">
                <a:solidFill>
                  <a:srgbClr val="002060"/>
                </a:solidFill>
              </a:rPr>
              <a:t>19 </a:t>
            </a:r>
            <a:r>
              <a:rPr lang="uk-UA" sz="2000" dirty="0">
                <a:solidFill>
                  <a:srgbClr val="002060"/>
                </a:solidFill>
              </a:rPr>
              <a:t>аналітичних звітів щодо стану </a:t>
            </a:r>
            <a:r>
              <a:rPr lang="uk-UA" sz="2000" dirty="0" smtClean="0">
                <a:solidFill>
                  <a:srgbClr val="002060"/>
                </a:solidFill>
              </a:rPr>
              <a:t>організації та надання соціальних послуг</a:t>
            </a:r>
            <a:endParaRPr lang="uk-UA" sz="2000" dirty="0">
              <a:solidFill>
                <a:srgbClr val="002060"/>
              </a:solidFill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E76DA4D5-BAE4-9828-33F9-0E8CA632570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982464" y="2810220"/>
            <a:ext cx="6896608" cy="347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uk-UA" sz="20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ЗМІСТ</a:t>
            </a:r>
            <a:endParaRPr lang="uk-UA" sz="20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  <a:tabLst>
                <a:tab pos="6114415" algn="r"/>
              </a:tabLst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Список </a:t>
            </a:r>
            <a:r>
              <a:rPr lang="uk-UA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скорочень</a:t>
            </a:r>
            <a:endParaRPr lang="uk-UA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uk-UA" sz="1800" kern="1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Вступ</a:t>
            </a:r>
            <a:endParaRPr lang="ru-RU" sz="1800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uk-UA" sz="18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Розділ 1. Загальна характеристика системи соціального захисту та соціального обслуговування населення </a:t>
            </a:r>
            <a:r>
              <a:rPr lang="uk-UA" sz="1800" kern="1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громади</a:t>
            </a:r>
            <a:endParaRPr lang="ru-RU" sz="1800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uk-UA" sz="1800" kern="1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Розділ </a:t>
            </a:r>
            <a:r>
              <a:rPr lang="uk-UA" sz="18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Аналіз стану організації  </a:t>
            </a:r>
            <a:r>
              <a:rPr lang="uk-UA" sz="1800" kern="1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надання </a:t>
            </a:r>
            <a:r>
              <a:rPr lang="uk-UA" sz="18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соціальних послуг в </a:t>
            </a:r>
            <a:r>
              <a:rPr lang="uk-UA" sz="1800" kern="1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громаді</a:t>
            </a:r>
            <a:endParaRPr lang="ru-RU" sz="1800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uk-UA" sz="1800" kern="1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Розділ </a:t>
            </a:r>
            <a:r>
              <a:rPr lang="uk-UA" sz="18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 Аналіз стану надання соціальних послуг в </a:t>
            </a:r>
            <a:r>
              <a:rPr lang="uk-UA" sz="1800" kern="1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громаді</a:t>
            </a:r>
            <a:endParaRPr lang="ru-RU" sz="1800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uk-UA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Висновки і </a:t>
            </a:r>
            <a:r>
              <a:rPr lang="uk-UA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рекомендації</a:t>
            </a:r>
            <a:endParaRPr lang="uk-UA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304" y="2810220"/>
            <a:ext cx="2908295" cy="38887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кутник 2"/>
          <p:cNvSpPr/>
          <p:nvPr/>
        </p:nvSpPr>
        <p:spPr>
          <a:xfrm>
            <a:off x="3594265" y="657512"/>
            <a:ext cx="4252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РЕЗУЛЬТАТИ ПРОЕКТУ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7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" y="1807648"/>
            <a:ext cx="11484864" cy="728816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 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uk-UA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підсумками аналізів підготовлені </a:t>
            </a:r>
            <a:r>
              <a:rPr lang="uk-UA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uk-U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рекомендацій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щодо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розвитку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системи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соціального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захисту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соціального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обслуговування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населення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buNone/>
            </a:pP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28" y="460551"/>
            <a:ext cx="1932318" cy="1128997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30" y="655955"/>
            <a:ext cx="10302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20614" y="2754565"/>
            <a:ext cx="6885432" cy="373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</a:pPr>
            <a:r>
              <a:rPr lang="uk-UA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ЗМІСТ</a:t>
            </a: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</a:pPr>
            <a:endParaRPr lang="uk-UA" sz="20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 fontAlgn="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Планування </a:t>
            </a:r>
            <a:r>
              <a:rPr lang="uk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бюджетування починаючи з </a:t>
            </a:r>
            <a:r>
              <a:rPr lang="uk-UA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2023року</a:t>
            </a:r>
            <a:endParaRPr lang="uk-UA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uk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Врядування та процеси 2023-2025роки. Удосконалення управління системою соціальних </a:t>
            </a:r>
            <a:r>
              <a:rPr lang="uk-UA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послу</a:t>
            </a:r>
            <a:endParaRPr lang="uk-UA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uk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Кадрове забезпечення. Підвищення рівня професійності працівників соціальної </a:t>
            </a:r>
            <a:r>
              <a:rPr lang="uk-UA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сфери</a:t>
            </a:r>
            <a:endParaRPr lang="uk-UA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uk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Інформування та комунікація з населенням громади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Покращення </a:t>
            </a:r>
            <a:r>
              <a:rPr lang="uk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наявних та запровадження необхідних послуг у 2023-2025 роках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2754564"/>
            <a:ext cx="3477325" cy="3902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кутник 3"/>
          <p:cNvSpPr/>
          <p:nvPr/>
        </p:nvSpPr>
        <p:spPr>
          <a:xfrm>
            <a:off x="3771089" y="770456"/>
            <a:ext cx="4252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РЕЗУЛЬТАТИ ПРОЕКТУ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19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0624" y="1839487"/>
            <a:ext cx="11338559" cy="1324337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 3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Створено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робочих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планування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розвитку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системи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соціального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захисту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соціального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обслуговування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населення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Затверджено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оложень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   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діяльність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робочої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групи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у  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пілотних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громадах.</a:t>
            </a:r>
            <a:endParaRPr lang="uk-UA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28" y="460551"/>
            <a:ext cx="1932318" cy="1128997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97" y="662972"/>
            <a:ext cx="10302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93" y="3762778"/>
            <a:ext cx="3566160" cy="30952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6680" y="3762778"/>
            <a:ext cx="3805112" cy="29983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6701" y="3366535"/>
            <a:ext cx="3977806" cy="3394605"/>
          </a:xfrm>
          <a:prstGeom prst="rect">
            <a:avLst/>
          </a:prstGeom>
        </p:spPr>
      </p:pic>
      <p:sp>
        <p:nvSpPr>
          <p:cNvPr id="12" name="Прямокутник 11"/>
          <p:cNvSpPr/>
          <p:nvPr/>
        </p:nvSpPr>
        <p:spPr>
          <a:xfrm>
            <a:off x="3771089" y="770456"/>
            <a:ext cx="4252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РЕЗУЛЬТАТИ ПРОЕКТУ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83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Офіс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Офіс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Офіс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2100</TotalTime>
  <Words>1897</Words>
  <Application>Microsoft Office PowerPoint</Application>
  <PresentationFormat>Произвольный</PresentationFormat>
  <Paragraphs>246</Paragraphs>
  <Slides>29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КЛЮЧОВІ РЕЗУЛЬТАТИ</vt:lpstr>
      <vt:lpstr>КЛЮЧОВІ РЕЗУЛЬТАТИ</vt:lpstr>
      <vt:lpstr>Громадська організація  «Ліга соціальних працівників України»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засідання спільноти практиків 29.04.2020</dc:title>
  <dc:creator>Natalya Belyukina</dc:creator>
  <cp:lastModifiedBy>Пользователь Windows</cp:lastModifiedBy>
  <cp:revision>193</cp:revision>
  <dcterms:created xsi:type="dcterms:W3CDTF">2020-04-28T10:38:11Z</dcterms:created>
  <dcterms:modified xsi:type="dcterms:W3CDTF">2023-12-18T09:58:38Z</dcterms:modified>
</cp:coreProperties>
</file>