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charts/chart7.xml" ContentType="application/vnd.openxmlformats-officedocument.drawingml.chart+xml"/>
  <Override PartName="/ppt/theme/themeOverride5.xml" ContentType="application/vnd.openxmlformats-officedocument.themeOverr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31" r:id="rId2"/>
    <p:sldId id="328" r:id="rId3"/>
    <p:sldId id="312" r:id="rId4"/>
    <p:sldId id="332" r:id="rId5"/>
    <p:sldId id="270" r:id="rId6"/>
    <p:sldId id="271" r:id="rId7"/>
    <p:sldId id="325" r:id="rId8"/>
    <p:sldId id="324" r:id="rId9"/>
    <p:sldId id="315" r:id="rId10"/>
    <p:sldId id="316" r:id="rId11"/>
    <p:sldId id="317" r:id="rId12"/>
    <p:sldId id="318" r:id="rId13"/>
    <p:sldId id="319" r:id="rId14"/>
    <p:sldId id="320" r:id="rId15"/>
    <p:sldId id="306" r:id="rId16"/>
    <p:sldId id="290" r:id="rId17"/>
    <p:sldId id="311" r:id="rId18"/>
    <p:sldId id="293" r:id="rId19"/>
    <p:sldId id="264" r:id="rId20"/>
    <p:sldId id="294" r:id="rId21"/>
    <p:sldId id="295" r:id="rId22"/>
    <p:sldId id="296" r:id="rId23"/>
    <p:sldId id="307" r:id="rId24"/>
    <p:sldId id="323" r:id="rId25"/>
    <p:sldId id="292" r:id="rId26"/>
    <p:sldId id="300" r:id="rId27"/>
    <p:sldId id="301" r:id="rId28"/>
    <p:sldId id="321" r:id="rId29"/>
    <p:sldId id="273" r:id="rId30"/>
    <p:sldId id="274" r:id="rId31"/>
    <p:sldId id="276" r:id="rId32"/>
    <p:sldId id="278" r:id="rId33"/>
    <p:sldId id="281" r:id="rId34"/>
    <p:sldId id="322" r:id="rId35"/>
    <p:sldId id="282" r:id="rId36"/>
    <p:sldId id="283" r:id="rId37"/>
    <p:sldId id="285" r:id="rId38"/>
    <p:sldId id="286" r:id="rId39"/>
    <p:sldId id="327" r:id="rId40"/>
    <p:sldId id="288" r:id="rId41"/>
    <p:sldId id="326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BC14A8-609D-08B3-0D59-A519518B6A23}" name="Natalya Belyukina" initials="NB" userId="S::natalya.belyukina@undp.org::a323fd2e-c086-4f5b-a2dd-db529c09df1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57" autoAdjust="0"/>
    <p:restoredTop sz="86356" autoAdjust="0"/>
  </p:normalViewPr>
  <p:slideViewPr>
    <p:cSldViewPr>
      <p:cViewPr varScale="1">
        <p:scale>
          <a:sx n="55" d="100"/>
          <a:sy n="55" d="100"/>
        </p:scale>
        <p:origin x="1268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8416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9" d="100"/>
          <a:sy n="49" d="100"/>
        </p:scale>
        <p:origin x="291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8/10/relationships/authors" Target="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4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Міське населення, 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Михайло-Коцюбинська</c:v>
                </c:pt>
                <c:pt idx="1">
                  <c:v>Коропська</c:v>
                </c:pt>
                <c:pt idx="2">
                  <c:v>Білопільська</c:v>
                </c:pt>
                <c:pt idx="3">
                  <c:v>Нововодолазька</c:v>
                </c:pt>
                <c:pt idx="4">
                  <c:v>Чернеччинська</c:v>
                </c:pt>
                <c:pt idx="5">
                  <c:v>Ніжинська</c:v>
                </c:pt>
                <c:pt idx="6">
                  <c:v>Первомайська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0</c:v>
                </c:pt>
                <c:pt idx="1">
                  <c:v>34</c:v>
                </c:pt>
                <c:pt idx="2">
                  <c:v>51</c:v>
                </c:pt>
                <c:pt idx="3">
                  <c:v>54</c:v>
                </c:pt>
                <c:pt idx="4">
                  <c:v>79.400000000000006</c:v>
                </c:pt>
                <c:pt idx="5">
                  <c:v>98</c:v>
                </c:pt>
                <c:pt idx="6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76-46A0-BE15-4087F27FD35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Сільське населення,%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Михайло-Коцюбинська</c:v>
                </c:pt>
                <c:pt idx="1">
                  <c:v>Коропська</c:v>
                </c:pt>
                <c:pt idx="2">
                  <c:v>Білопільська</c:v>
                </c:pt>
                <c:pt idx="3">
                  <c:v>Нововодолазька</c:v>
                </c:pt>
                <c:pt idx="4">
                  <c:v>Чернеччинська</c:v>
                </c:pt>
                <c:pt idx="5">
                  <c:v>Ніжинська</c:v>
                </c:pt>
                <c:pt idx="6">
                  <c:v>Первомайська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100</c:v>
                </c:pt>
                <c:pt idx="1">
                  <c:v>66</c:v>
                </c:pt>
                <c:pt idx="2">
                  <c:v>49</c:v>
                </c:pt>
                <c:pt idx="3">
                  <c:v>46</c:v>
                </c:pt>
                <c:pt idx="4">
                  <c:v>20.6</c:v>
                </c:pt>
                <c:pt idx="5">
                  <c:v>2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76-46A0-BE15-4087F27FD35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93282688"/>
        <c:axId val="93284224"/>
        <c:axId val="0"/>
      </c:bar3DChart>
      <c:catAx>
        <c:axId val="932826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93284224"/>
        <c:crosses val="autoZero"/>
        <c:auto val="0"/>
        <c:lblAlgn val="ctr"/>
        <c:lblOffset val="100"/>
        <c:noMultiLvlLbl val="0"/>
      </c:catAx>
      <c:valAx>
        <c:axId val="9328422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one"/>
        <c:crossAx val="9328268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lang="en-US"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E57-445C-920C-5E6BECEB710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E57-445C-920C-5E6BECEB7108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E57-445C-920C-5E6BECEB7108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E57-445C-920C-5E6BECEB7108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E57-445C-920C-5E6BECEB7108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AE57-445C-920C-5E6BECEB7108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AE57-445C-920C-5E6BECEB7108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205-4C84-94E6-CCB9FBEF5B74}"/>
              </c:ext>
            </c:extLst>
          </c:dPt>
          <c:dLbls>
            <c:dLbl>
              <c:idx val="1"/>
              <c:tx>
                <c:rich>
                  <a:bodyPr/>
                  <a:lstStyle/>
                  <a:p>
                    <a:fld id="{24B2AC9D-D38F-41E6-AD2A-52D357BBF535}" type="CATEGORYNAME">
                      <a:rPr lang="uk-UA"/>
                      <a:pPr/>
                      <a:t>[ІМ’Я КАТЕГОРІЇ]</a:t>
                    </a:fld>
                    <a:r>
                      <a:rPr lang="uk-UA" baseline="0"/>
                      <a:t>; 30%</a:t>
                    </a:r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E57-445C-920C-5E6BECEB7108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479F2B56-D08A-4233-AFD7-253D733DC226}" type="CATEGORYNAME">
                      <a:rPr lang="uk-UA"/>
                      <a:pPr/>
                      <a:t>[ІМ’Я КАТЕГОРІЇ]</a:t>
                    </a:fld>
                    <a:r>
                      <a:rPr lang="uk-UA" baseline="0"/>
                      <a:t>; 29%</a:t>
                    </a:r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AE57-445C-920C-5E6BECEB71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Білопільська</c:v>
                </c:pt>
                <c:pt idx="1">
                  <c:v>Чернеччинська</c:v>
                </c:pt>
                <c:pt idx="2">
                  <c:v>Нововодолазька</c:v>
                </c:pt>
                <c:pt idx="3">
                  <c:v>Первомайська</c:v>
                </c:pt>
                <c:pt idx="4">
                  <c:v>Вознесенська</c:v>
                </c:pt>
                <c:pt idx="5">
                  <c:v>Коропська</c:v>
                </c:pt>
                <c:pt idx="6">
                  <c:v>Михайло-Коцюбинська</c:v>
                </c:pt>
                <c:pt idx="7">
                  <c:v>Ніжинська</c:v>
                </c:pt>
              </c:strCache>
            </c:strRef>
          </c:cat>
          <c:val>
            <c:numRef>
              <c:f>Sheet1!$B$2:$B$9</c:f>
              <c:numCache>
                <c:formatCode>0.00%</c:formatCode>
                <c:ptCount val="8"/>
                <c:pt idx="0" formatCode="0%">
                  <c:v>0.38000000000000034</c:v>
                </c:pt>
                <c:pt idx="1">
                  <c:v>0.30000000000000027</c:v>
                </c:pt>
                <c:pt idx="2">
                  <c:v>0.19600000000000001</c:v>
                </c:pt>
                <c:pt idx="3" formatCode="0%">
                  <c:v>0.28000000000000008</c:v>
                </c:pt>
                <c:pt idx="4" formatCode="0%">
                  <c:v>0.41000000000000025</c:v>
                </c:pt>
                <c:pt idx="5">
                  <c:v>0.30300000000000032</c:v>
                </c:pt>
                <c:pt idx="6">
                  <c:v>0.29000000000000026</c:v>
                </c:pt>
                <c:pt idx="7" formatCode="0%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05-4C84-94E6-CCB9FBEF5B7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3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8CC-4537-AC54-ADA7BE93B681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8CC-4537-AC54-ADA7BE93B681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8CC-4537-AC54-ADA7BE93B681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8CC-4537-AC54-ADA7BE93B681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8CC-4537-AC54-ADA7BE93B681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58CC-4537-AC54-ADA7BE93B681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58CC-4537-AC54-ADA7BE93B681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205-4C84-94E6-CCB9FBEF5B74}"/>
              </c:ext>
            </c:extLst>
          </c:dPt>
          <c:dLbls>
            <c:dLbl>
              <c:idx val="1"/>
              <c:tx>
                <c:rich>
                  <a:bodyPr/>
                  <a:lstStyle/>
                  <a:p>
                    <a:fld id="{BD79AA01-575F-43FC-A736-D20E11BBD99E}" type="CATEGORYNAME">
                      <a:rPr lang="uk-UA"/>
                      <a:pPr/>
                      <a:t>[ІМ’Я КАТЕГОРІЇ]</a:t>
                    </a:fld>
                    <a:r>
                      <a:rPr lang="uk-UA" baseline="0"/>
                      <a:t>; 15%</a:t>
                    </a:r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8CC-4537-AC54-ADA7BE93B68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3D848A39-AC6C-4CD7-8837-C0A069F29EC0}" type="CATEGORYNAME">
                      <a:rPr lang="uk-UA"/>
                      <a:pPr/>
                      <a:t>[ІМ’Я КАТЕГОРІЇ]</a:t>
                    </a:fld>
                    <a:r>
                      <a:rPr lang="uk-UA" baseline="0"/>
                      <a:t>; 17%</a:t>
                    </a:r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8CC-4537-AC54-ADA7BE93B681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B62C86DA-1C7F-468E-BE6D-DF2B13F7C062}" type="CATEGORYNAME">
                      <a:rPr lang="uk-UA"/>
                      <a:pPr/>
                      <a:t>[ІМ’Я КАТЕГОРІЇ]</a:t>
                    </a:fld>
                    <a:r>
                      <a:rPr lang="uk-UA" baseline="0"/>
                      <a:t>; 14%</a:t>
                    </a:r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58CC-4537-AC54-ADA7BE93B6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Білопільська</c:v>
                </c:pt>
                <c:pt idx="1">
                  <c:v>Чернеччинська</c:v>
                </c:pt>
                <c:pt idx="2">
                  <c:v>Нововодолазька</c:v>
                </c:pt>
                <c:pt idx="3">
                  <c:v>Первомайська</c:v>
                </c:pt>
                <c:pt idx="4">
                  <c:v>Вознесенська</c:v>
                </c:pt>
                <c:pt idx="5">
                  <c:v>Коропська</c:v>
                </c:pt>
                <c:pt idx="6">
                  <c:v>Михайло-Коцюбинська</c:v>
                </c:pt>
                <c:pt idx="7">
                  <c:v>Ніжинська</c:v>
                </c:pt>
              </c:strCache>
            </c:strRef>
          </c:cat>
          <c:val>
            <c:numRef>
              <c:f>Sheet1!$B$2:$B$9</c:f>
              <c:numCache>
                <c:formatCode>0.00%</c:formatCode>
                <c:ptCount val="8"/>
                <c:pt idx="0" formatCode="0%">
                  <c:v>0.15000000000000013</c:v>
                </c:pt>
                <c:pt idx="1">
                  <c:v>0.15000000000000013</c:v>
                </c:pt>
                <c:pt idx="2">
                  <c:v>0.17</c:v>
                </c:pt>
                <c:pt idx="3" formatCode="0%">
                  <c:v>0.15000000000000013</c:v>
                </c:pt>
                <c:pt idx="4" formatCode="0%">
                  <c:v>0.18000000000000013</c:v>
                </c:pt>
                <c:pt idx="5">
                  <c:v>0.14500000000000013</c:v>
                </c:pt>
                <c:pt idx="6">
                  <c:v>0.14000000000000001</c:v>
                </c:pt>
                <c:pt idx="7" formatCode="0%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05-4C84-94E6-CCB9FBEF5B7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516-4238-AB63-6B7DCCFF297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516-4238-AB63-6B7DCCFF297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516-4238-AB63-6B7DCCFF297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516-4238-AB63-6B7DCCFF297E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9516-4238-AB63-6B7DCCFF297E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9516-4238-AB63-6B7DCCFF297E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9516-4238-AB63-6B7DCCFF297E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205-4C84-94E6-CCB9FBEF5B74}"/>
              </c:ext>
            </c:extLst>
          </c:dPt>
          <c:dLbls>
            <c:dLbl>
              <c:idx val="1"/>
              <c:tx>
                <c:rich>
                  <a:bodyPr/>
                  <a:lstStyle/>
                  <a:p>
                    <a:fld id="{E225CC7C-80D2-4D86-BAA2-16FB9B0D46D8}" type="CATEGORYNAME">
                      <a:rPr lang="uk-UA"/>
                      <a:pPr/>
                      <a:t>[ІМ’Я КАТЕГОРІЇ]</a:t>
                    </a:fld>
                    <a:r>
                      <a:rPr lang="uk-UA" baseline="0"/>
                      <a:t>; 3%</a:t>
                    </a:r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516-4238-AB63-6B7DCCFF297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C1923FC5-4916-42B8-B032-02FA7DB464E7}" type="CATEGORYNAME">
                      <a:rPr lang="uk-UA"/>
                      <a:pPr/>
                      <a:t>[ІМ’Я КАТЕГОРІЇ]</a:t>
                    </a:fld>
                    <a:r>
                      <a:rPr lang="uk-UA" baseline="0"/>
                      <a:t>; 6%</a:t>
                    </a:r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516-4238-AB63-6B7DCCFF297E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8B1140EB-C947-434B-962C-E542D2F72AE9}" type="CATEGORYNAME">
                      <a:rPr lang="uk-UA"/>
                      <a:pPr/>
                      <a:t>[ІМ’Я КАТЕГОРІЇ]</a:t>
                    </a:fld>
                    <a:r>
                      <a:rPr lang="uk-UA" baseline="0"/>
                      <a:t>; 4%</a:t>
                    </a:r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9516-4238-AB63-6B7DCCFF297E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E217B29F-75ED-404B-BADA-C98B69958BAD}" type="CATEGORYNAME">
                      <a:rPr lang="uk-UA"/>
                      <a:pPr/>
                      <a:t>[ІМ’Я КАТЕГОРІЇ]</a:t>
                    </a:fld>
                    <a:r>
                      <a:rPr lang="uk-UA" baseline="0"/>
                      <a:t>; 5%</a:t>
                    </a:r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9516-4238-AB63-6B7DCCFF29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Білопільська</c:v>
                </c:pt>
                <c:pt idx="1">
                  <c:v>Чернеччинська</c:v>
                </c:pt>
                <c:pt idx="2">
                  <c:v>Нововодолазька</c:v>
                </c:pt>
                <c:pt idx="3">
                  <c:v>Первомайська</c:v>
                </c:pt>
                <c:pt idx="4">
                  <c:v>Вознесенська</c:v>
                </c:pt>
                <c:pt idx="5">
                  <c:v>Коропська</c:v>
                </c:pt>
                <c:pt idx="6">
                  <c:v>Михайло-Коцюбинська</c:v>
                </c:pt>
                <c:pt idx="7">
                  <c:v>Ніжинська</c:v>
                </c:pt>
              </c:strCache>
            </c:strRef>
          </c:cat>
          <c:val>
            <c:numRef>
              <c:f>Sheet1!$B$2:$B$9</c:f>
              <c:numCache>
                <c:formatCode>0.00%</c:formatCode>
                <c:ptCount val="8"/>
                <c:pt idx="0" formatCode="0%">
                  <c:v>4.3000000000000003E-2</c:v>
                </c:pt>
                <c:pt idx="1">
                  <c:v>3.0000000000000002E-2</c:v>
                </c:pt>
                <c:pt idx="2">
                  <c:v>6.0000000000000032E-2</c:v>
                </c:pt>
                <c:pt idx="3" formatCode="0%">
                  <c:v>6.0000000000000032E-2</c:v>
                </c:pt>
                <c:pt idx="4" formatCode="0%">
                  <c:v>0.12000000000000002</c:v>
                </c:pt>
                <c:pt idx="5">
                  <c:v>4.0000000000000022E-2</c:v>
                </c:pt>
                <c:pt idx="6">
                  <c:v>0.05</c:v>
                </c:pt>
                <c:pt idx="7" formatCode="0%">
                  <c:v>8.0000000000000043E-2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05-4C84-94E6-CCB9FBEF5B7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D2D-435B-8B1B-19574D6DE08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D2D-435B-8B1B-19574D6DE08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8D2D-435B-8B1B-19574D6DE08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8D2D-435B-8B1B-19574D6DE08E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8D2D-435B-8B1B-19574D6DE08E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8D2D-435B-8B1B-19574D6DE08E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8D2D-435B-8B1B-19574D6DE08E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205-4C84-94E6-CCB9FBEF5B7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Білопільська</c:v>
                </c:pt>
                <c:pt idx="1">
                  <c:v>Чернеччинська</c:v>
                </c:pt>
                <c:pt idx="2">
                  <c:v>Ніжинська</c:v>
                </c:pt>
                <c:pt idx="3">
                  <c:v>Первомайська</c:v>
                </c:pt>
                <c:pt idx="4">
                  <c:v>Вознесенська</c:v>
                </c:pt>
                <c:pt idx="5">
                  <c:v>Коропська</c:v>
                </c:pt>
                <c:pt idx="6">
                  <c:v>Нововодолазька</c:v>
                </c:pt>
                <c:pt idx="7">
                  <c:v>Михайло-Коцюбинська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1488</c:v>
                </c:pt>
                <c:pt idx="1">
                  <c:v>2994</c:v>
                </c:pt>
                <c:pt idx="2" formatCode="#,##0">
                  <c:v>584</c:v>
                </c:pt>
                <c:pt idx="3">
                  <c:v>664</c:v>
                </c:pt>
                <c:pt idx="4">
                  <c:v>3641</c:v>
                </c:pt>
                <c:pt idx="5">
                  <c:v>2133</c:v>
                </c:pt>
                <c:pt idx="6">
                  <c:v>12018</c:v>
                </c:pt>
                <c:pt idx="7">
                  <c:v>2152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05-4C84-94E6-CCB9FBEF5B7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9AF-4965-9D76-BEEDE3521C1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9AF-4965-9D76-BEEDE3521C18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9AF-4965-9D76-BEEDE3521C18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9AF-4965-9D76-BEEDE3521C18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79AF-4965-9D76-BEEDE3521C18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79AF-4965-9D76-BEEDE3521C18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79AF-4965-9D76-BEEDE3521C18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205-4C84-94E6-CCB9FBEF5B74}"/>
              </c:ext>
            </c:extLst>
          </c:dPt>
          <c:dLbls>
            <c:dLbl>
              <c:idx val="1"/>
              <c:layout>
                <c:manualLayout>
                  <c:x val="4.830917874396135E-3"/>
                  <c:y val="2.043049746997361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972830841796951"/>
                      <c:h val="5.139729434946216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79AF-4965-9D76-BEEDE3521C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Білопільська</c:v>
                </c:pt>
                <c:pt idx="1">
                  <c:v>Чернеччинська</c:v>
                </c:pt>
                <c:pt idx="2">
                  <c:v>Ніжинська </c:v>
                </c:pt>
                <c:pt idx="3">
                  <c:v>Первомайська</c:v>
                </c:pt>
                <c:pt idx="4">
                  <c:v>Михайло-Коцюбинська</c:v>
                </c:pt>
                <c:pt idx="5">
                  <c:v>Коропська</c:v>
                </c:pt>
                <c:pt idx="6">
                  <c:v>Нововодолазька</c:v>
                </c:pt>
                <c:pt idx="7">
                  <c:v>Вознесенська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104</c:v>
                </c:pt>
                <c:pt idx="1">
                  <c:v>130</c:v>
                </c:pt>
                <c:pt idx="2" formatCode="#,##0">
                  <c:v>1697</c:v>
                </c:pt>
                <c:pt idx="3">
                  <c:v>664</c:v>
                </c:pt>
                <c:pt idx="4">
                  <c:v>22</c:v>
                </c:pt>
                <c:pt idx="5">
                  <c:v>129</c:v>
                </c:pt>
                <c:pt idx="6">
                  <c:v>252</c:v>
                </c:pt>
                <c:pt idx="7">
                  <c:v>392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05-4C84-94E6-CCB9FBEF5B7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06A-41B9-BA0B-EF476600758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06A-41B9-BA0B-EF4766007584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806A-41B9-BA0B-EF4766007584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806A-41B9-BA0B-EF4766007584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806A-41B9-BA0B-EF4766007584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806A-41B9-BA0B-EF4766007584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806A-41B9-BA0B-EF4766007584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205-4C84-94E6-CCB9FBEF5B7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Білопільська</c:v>
                </c:pt>
                <c:pt idx="1">
                  <c:v>Чернеччинська</c:v>
                </c:pt>
                <c:pt idx="2">
                  <c:v>Михайло-Коцюбинська </c:v>
                </c:pt>
                <c:pt idx="3">
                  <c:v>Первомайська</c:v>
                </c:pt>
                <c:pt idx="4">
                  <c:v>Вознесенська</c:v>
                </c:pt>
                <c:pt idx="5">
                  <c:v>Коропська</c:v>
                </c:pt>
                <c:pt idx="6">
                  <c:v>Нововодолазька</c:v>
                </c:pt>
                <c:pt idx="7">
                  <c:v>Ніжинська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174</c:v>
                </c:pt>
                <c:pt idx="1">
                  <c:v>198</c:v>
                </c:pt>
                <c:pt idx="2" formatCode="#,##0">
                  <c:v>195</c:v>
                </c:pt>
                <c:pt idx="3">
                  <c:v>325</c:v>
                </c:pt>
                <c:pt idx="4">
                  <c:v>932</c:v>
                </c:pt>
                <c:pt idx="5">
                  <c:v>68</c:v>
                </c:pt>
                <c:pt idx="6">
                  <c:v>358</c:v>
                </c:pt>
                <c:pt idx="7">
                  <c:v>706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05-4C84-94E6-CCB9FBEF5B7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5ED7-51FA-4A46-8816-BEAF463B2777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1D9785-87CA-4FEF-B864-EA161896B985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332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9785-87CA-4FEF-B864-EA161896B98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128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9785-87CA-4FEF-B864-EA161896B985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026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9785-87CA-4FEF-B864-EA161896B985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64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D13E3D-C595-4CE1-BB48-BCD532050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B98BE3D-4559-4FE7-8B96-0CB3A0E2F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612B64-224D-41A3-8A8F-07304D18F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FDDA-8105-4C46-A619-81FFD8FD5B0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540563-7D64-4CB5-B011-8E39BA96B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B38F63-444E-4D52-8C47-EF918AADD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690E-73FA-4E4F-B5EC-3D1B7AADBED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62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ACAB25-A80F-4833-AFE3-3C2C0BE81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4AEF22-C2C2-49E5-B91D-2F0C47F14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BA516E7-E0A7-499A-A8A6-CFF83B4DB5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3E6B40A-2917-4FCC-822D-E00F7C62BB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C2FFC80-290F-4982-9A4C-4D05729673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65026B3-2EE0-4166-A76C-E0E53715E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FDDA-8105-4C46-A619-81FFD8FD5B0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17366AA-BD88-4D90-9064-3B006416A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0E4807F-30DE-4147-8960-EBEFC1314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690E-73FA-4E4F-B5EC-3D1B7AADBED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93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7B6A46-E92F-4479-82BA-7507A58D3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85D6286-221F-4672-A28D-596981562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FDDA-8105-4C46-A619-81FFD8FD5B0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302FCD4-7C7B-4BBD-87EB-5C87378A8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85A4615-3836-45A7-9A9B-7A3CFA1A1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690E-73FA-4E4F-B5EC-3D1B7AADBED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35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E509069-6BF4-46C8-9230-419F8DCB1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FDDA-8105-4C46-A619-81FFD8FD5B0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A10D48-991B-4959-9738-00E85CFA7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00C9D3-8998-4820-88A7-33075BE42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690E-73FA-4E4F-B5EC-3D1B7AADBED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23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B5718C-7C65-438E-92B4-1069706EB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A39D15-21E9-4088-B781-AA12DA906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13D5B2-F266-47B7-A38A-D60BD51B0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197EC03-5AA1-44AF-931D-9EA1308A0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FDDA-8105-4C46-A619-81FFD8FD5B0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527B29-1240-4228-B17B-8056AA1DB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FC309F-1F7C-4B94-9CD9-D1DD536AF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690E-73FA-4E4F-B5EC-3D1B7AADBED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06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923299-A6A8-4639-8F3E-06C7BAECF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A5DAF5C-DF51-423E-B097-CCD1B72CD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2F2BAF-B7D6-4470-8029-25D86A9141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0BC143-1F87-4B6B-8DDB-7DC46BDB3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FDDA-8105-4C46-A619-81FFD8FD5B0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A47252-1E81-464F-A579-EB63A2946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F80BF1-7B57-4B7C-BE76-5E5A63145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690E-73FA-4E4F-B5EC-3D1B7AADBED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36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F4B8F-3DB4-4E50-86F3-D9B8E7A01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DD5BC2E-DEB6-4B4B-A064-39C8D7842D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8D2EE5-CDA7-4565-B7E0-6F344E55E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FDDA-8105-4C46-A619-81FFD8FD5B0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289323-6547-40AD-A3A3-D1AA17DA8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91805B-ABB1-4EA8-B244-9A2D16938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690E-73FA-4E4F-B5EC-3D1B7AADBED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5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93A3E12-FC1E-4CD8-9FB0-00DF95496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1CA2994-C4A1-4465-ACEF-1704AA776B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BE5D7C-A1E4-45E1-9012-699FA1E89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FDDA-8105-4C46-A619-81FFD8FD5B0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FA5454-1EAB-4110-B57A-9F6ACF657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99CF71-16E4-4BC2-90CC-79C630D8B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690E-73FA-4E4F-B5EC-3D1B7AADBED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35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D13E3D-C595-4CE1-BB48-BCD532050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4000"/>
            <a:ext cx="9144000" cy="1170000"/>
          </a:xfrm>
        </p:spPr>
        <p:txBody>
          <a:bodyPr anchor="b"/>
          <a:lstStyle>
            <a:lvl1pPr algn="ctr">
              <a:defRPr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B98BE3D-4559-4FE7-8B96-0CB3A0E2F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1000" y="1314000"/>
            <a:ext cx="9144000" cy="990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612B64-224D-41A3-8A8F-07304D18F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FDDA-8105-4C46-A619-81FFD8FD5B0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540563-7D64-4CB5-B011-8E39BA96B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B38F63-444E-4D52-8C47-EF918AADD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690E-73FA-4E4F-B5EC-3D1B7AADBED6}" type="slidenum">
              <a:rPr lang="ru-RU" smtClean="0"/>
              <a:pPr/>
              <a:t>‹№›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E25AED-F37E-42D3-8DFA-833AB6303E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34000"/>
            <a:ext cx="12192000" cy="6096000"/>
          </a:xfrm>
          <a:prstGeom prst="rect">
            <a:avLst/>
          </a:prstGeom>
        </p:spPr>
      </p:pic>
      <p:sp>
        <p:nvSpPr>
          <p:cNvPr id="9" name="Круг: прозрачная заливка 8">
            <a:extLst>
              <a:ext uri="{FF2B5EF4-FFF2-40B4-BE49-F238E27FC236}">
                <a16:creationId xmlns:a16="http://schemas.microsoft.com/office/drawing/2014/main" id="{D5356D5C-803A-4DAA-8CF5-08185D663D65}"/>
              </a:ext>
            </a:extLst>
          </p:cNvPr>
          <p:cNvSpPr/>
          <p:nvPr userDrawn="1"/>
        </p:nvSpPr>
        <p:spPr>
          <a:xfrm>
            <a:off x="11384558" y="518291"/>
            <a:ext cx="540000" cy="540000"/>
          </a:xfrm>
          <a:prstGeom prst="donut">
            <a:avLst>
              <a:gd name="adj" fmla="val 5771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F7E2C3C-88B2-4992-B7D6-088A501E8579}"/>
              </a:ext>
            </a:extLst>
          </p:cNvPr>
          <p:cNvSpPr/>
          <p:nvPr userDrawn="1"/>
        </p:nvSpPr>
        <p:spPr>
          <a:xfrm>
            <a:off x="11361000" y="4669047"/>
            <a:ext cx="396000" cy="588753"/>
          </a:xfrm>
          <a:prstGeom prst="rect">
            <a:avLst/>
          </a:prstGeom>
          <a:noFill/>
          <a:ln w="603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2583771B-0250-4514-B841-C87C496E44F8}"/>
              </a:ext>
            </a:extLst>
          </p:cNvPr>
          <p:cNvSpPr/>
          <p:nvPr userDrawn="1"/>
        </p:nvSpPr>
        <p:spPr>
          <a:xfrm>
            <a:off x="11177372" y="1743935"/>
            <a:ext cx="747186" cy="644126"/>
          </a:xfrm>
          <a:prstGeom prst="triangl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>
            <a:extLst>
              <a:ext uri="{FF2B5EF4-FFF2-40B4-BE49-F238E27FC236}">
                <a16:creationId xmlns:a16="http://schemas.microsoft.com/office/drawing/2014/main" id="{61F7FCF6-F6D5-4C63-B26E-9A0BA5EC37E5}"/>
              </a:ext>
            </a:extLst>
          </p:cNvPr>
          <p:cNvSpPr/>
          <p:nvPr userDrawn="1"/>
        </p:nvSpPr>
        <p:spPr>
          <a:xfrm rot="19288278">
            <a:off x="592285" y="481232"/>
            <a:ext cx="464347" cy="400299"/>
          </a:xfrm>
          <a:prstGeom prst="triangl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7440FB0-51F4-4784-A08D-667AFD711D4E}"/>
              </a:ext>
            </a:extLst>
          </p:cNvPr>
          <p:cNvSpPr/>
          <p:nvPr userDrawn="1"/>
        </p:nvSpPr>
        <p:spPr>
          <a:xfrm rot="5400000">
            <a:off x="1107710" y="1731841"/>
            <a:ext cx="243867" cy="362569"/>
          </a:xfrm>
          <a:prstGeom prst="rect">
            <a:avLst/>
          </a:prstGeom>
          <a:noFill/>
          <a:ln w="349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22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11ABB4-84E6-4957-916D-CC332F6B4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C7823A-AB17-46E4-B7FA-475AC7D0D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6528C9-5884-4B4D-B36C-1A614FA16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00526-881B-4EFB-A2B1-E2EC6E673644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A9552C-5650-405C-942C-79F245E32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EA733B-55B7-42F8-B642-7A4DC9DAF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E403C-4EB7-40BC-9395-955F62C492F5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40E1113-501F-42FF-A817-B71D295CCD2C}"/>
              </a:ext>
            </a:extLst>
          </p:cNvPr>
          <p:cNvSpPr/>
          <p:nvPr userDrawn="1"/>
        </p:nvSpPr>
        <p:spPr>
          <a:xfrm>
            <a:off x="0" y="0"/>
            <a:ext cx="12192000" cy="9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39F007F-2479-4E1B-962F-B6FEF354E7FF}"/>
              </a:ext>
            </a:extLst>
          </p:cNvPr>
          <p:cNvSpPr/>
          <p:nvPr userDrawn="1"/>
        </p:nvSpPr>
        <p:spPr>
          <a:xfrm>
            <a:off x="0" y="6759000"/>
            <a:ext cx="12192000" cy="9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4FBB389D-F645-4EF0-A313-F1760EDDD65D}"/>
              </a:ext>
            </a:extLst>
          </p:cNvPr>
          <p:cNvGrpSpPr/>
          <p:nvPr userDrawn="1"/>
        </p:nvGrpSpPr>
        <p:grpSpPr>
          <a:xfrm>
            <a:off x="9347250" y="37980"/>
            <a:ext cx="2844750" cy="286020"/>
            <a:chOff x="9347250" y="37980"/>
            <a:chExt cx="2844750" cy="286020"/>
          </a:xfrm>
          <a:solidFill>
            <a:schemeClr val="accent1"/>
          </a:solidFill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E8DDD8ED-37DB-433B-9BE3-ED56AB186990}"/>
                </a:ext>
              </a:extLst>
            </p:cNvPr>
            <p:cNvSpPr/>
            <p:nvPr userDrawn="1"/>
          </p:nvSpPr>
          <p:spPr>
            <a:xfrm>
              <a:off x="9651000" y="49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3" name="Блок-схема: объединение 12">
              <a:extLst>
                <a:ext uri="{FF2B5EF4-FFF2-40B4-BE49-F238E27FC236}">
                  <a16:creationId xmlns:a16="http://schemas.microsoft.com/office/drawing/2014/main" id="{8A9AC1B6-7038-462A-A7C2-D0F29619BF17}"/>
                </a:ext>
              </a:extLst>
            </p:cNvPr>
            <p:cNvSpPr/>
            <p:nvPr userDrawn="1"/>
          </p:nvSpPr>
          <p:spPr>
            <a:xfrm>
              <a:off x="9347250" y="3798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E463789D-0C7C-454D-BFD9-1DE51E4C5BFC}"/>
              </a:ext>
            </a:extLst>
          </p:cNvPr>
          <p:cNvGrpSpPr/>
          <p:nvPr userDrawn="1"/>
        </p:nvGrpSpPr>
        <p:grpSpPr>
          <a:xfrm>
            <a:off x="-35250" y="6583500"/>
            <a:ext cx="2844750" cy="274500"/>
            <a:chOff x="-35250" y="6583500"/>
            <a:chExt cx="2844750" cy="274500"/>
          </a:xfrm>
          <a:solidFill>
            <a:schemeClr val="accent1"/>
          </a:solidFill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84D431FD-AB15-4701-9AC6-CDB8CE4C764C}"/>
                </a:ext>
              </a:extLst>
            </p:cNvPr>
            <p:cNvSpPr/>
            <p:nvPr userDrawn="1"/>
          </p:nvSpPr>
          <p:spPr>
            <a:xfrm>
              <a:off x="-35250" y="6583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6" name="Блок-схема: объединение 15">
              <a:extLst>
                <a:ext uri="{FF2B5EF4-FFF2-40B4-BE49-F238E27FC236}">
                  <a16:creationId xmlns:a16="http://schemas.microsoft.com/office/drawing/2014/main" id="{E7D3F83A-004E-403A-8F03-CC8948CF9F67}"/>
                </a:ext>
              </a:extLst>
            </p:cNvPr>
            <p:cNvSpPr/>
            <p:nvPr userDrawn="1"/>
          </p:nvSpPr>
          <p:spPr>
            <a:xfrm rot="10800000">
              <a:off x="2202000" y="65835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884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4B881EB-1784-473B-8081-FDC8508B7613}"/>
              </a:ext>
            </a:extLst>
          </p:cNvPr>
          <p:cNvSpPr/>
          <p:nvPr userDrawn="1"/>
        </p:nvSpPr>
        <p:spPr>
          <a:xfrm>
            <a:off x="0" y="0"/>
            <a:ext cx="12192000" cy="9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119E31C-4778-49B4-88E9-494EF71DCCA4}"/>
              </a:ext>
            </a:extLst>
          </p:cNvPr>
          <p:cNvSpPr/>
          <p:nvPr userDrawn="1"/>
        </p:nvSpPr>
        <p:spPr>
          <a:xfrm>
            <a:off x="0" y="6759000"/>
            <a:ext cx="12192000" cy="9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AB8690DA-5449-464D-80A9-DCC9C148D31F}"/>
              </a:ext>
            </a:extLst>
          </p:cNvPr>
          <p:cNvGrpSpPr/>
          <p:nvPr userDrawn="1"/>
        </p:nvGrpSpPr>
        <p:grpSpPr>
          <a:xfrm>
            <a:off x="9347250" y="37980"/>
            <a:ext cx="2844750" cy="286020"/>
            <a:chOff x="9347250" y="37980"/>
            <a:chExt cx="2844750" cy="286020"/>
          </a:xfrm>
          <a:solidFill>
            <a:schemeClr val="accent1"/>
          </a:solidFill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315118C4-713A-4AB9-B08B-BD62864C2E6A}"/>
                </a:ext>
              </a:extLst>
            </p:cNvPr>
            <p:cNvSpPr/>
            <p:nvPr userDrawn="1"/>
          </p:nvSpPr>
          <p:spPr>
            <a:xfrm>
              <a:off x="9651000" y="49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3" name="Блок-схема: объединение 12">
              <a:extLst>
                <a:ext uri="{FF2B5EF4-FFF2-40B4-BE49-F238E27FC236}">
                  <a16:creationId xmlns:a16="http://schemas.microsoft.com/office/drawing/2014/main" id="{A0898C5B-FFF0-4624-824E-84E4C17CBB18}"/>
                </a:ext>
              </a:extLst>
            </p:cNvPr>
            <p:cNvSpPr/>
            <p:nvPr userDrawn="1"/>
          </p:nvSpPr>
          <p:spPr>
            <a:xfrm>
              <a:off x="9347250" y="3798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BCAD506-BA00-4E33-B68C-E5911E34BEAB}"/>
              </a:ext>
            </a:extLst>
          </p:cNvPr>
          <p:cNvGrpSpPr/>
          <p:nvPr userDrawn="1"/>
        </p:nvGrpSpPr>
        <p:grpSpPr>
          <a:xfrm>
            <a:off x="-35250" y="6583500"/>
            <a:ext cx="2844750" cy="274500"/>
            <a:chOff x="-35250" y="6583500"/>
            <a:chExt cx="2844750" cy="274500"/>
          </a:xfrm>
          <a:solidFill>
            <a:schemeClr val="accent1"/>
          </a:solidFill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501341E1-EFB0-48B5-8780-45599BABAF41}"/>
                </a:ext>
              </a:extLst>
            </p:cNvPr>
            <p:cNvSpPr/>
            <p:nvPr userDrawn="1"/>
          </p:nvSpPr>
          <p:spPr>
            <a:xfrm>
              <a:off x="-35250" y="6583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6" name="Блок-схема: объединение 15">
              <a:extLst>
                <a:ext uri="{FF2B5EF4-FFF2-40B4-BE49-F238E27FC236}">
                  <a16:creationId xmlns:a16="http://schemas.microsoft.com/office/drawing/2014/main" id="{DE8C835F-D205-4D6A-8A82-F0DFE38F02AB}"/>
                </a:ext>
              </a:extLst>
            </p:cNvPr>
            <p:cNvSpPr/>
            <p:nvPr userDrawn="1"/>
          </p:nvSpPr>
          <p:spPr>
            <a:xfrm rot="10800000">
              <a:off x="2202000" y="65835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305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B9DCCC-5E85-4107-BF52-1EA9EA9D5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61B2D50-FD5A-4FFD-98F9-64D59E598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FDDA-8105-4C46-A619-81FFD8FD5B0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C2AA054-847B-4E13-91D5-DFC76B9A9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8F0CA7-7959-4CAF-A973-15E031934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690E-73FA-4E4F-B5EC-3D1B7AADBED6}" type="slidenum">
              <a:rPr lang="ru-RU" smtClean="0"/>
              <a:pPr/>
              <a:t>‹№›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181D6B-9727-488E-B1A6-CB009338A0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-306000"/>
            <a:ext cx="10668000" cy="8001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2DEF684-4B6B-46C2-9296-F62317C89898}"/>
              </a:ext>
            </a:extLst>
          </p:cNvPr>
          <p:cNvSpPr/>
          <p:nvPr userDrawn="1"/>
        </p:nvSpPr>
        <p:spPr>
          <a:xfrm>
            <a:off x="-159000" y="5544000"/>
            <a:ext cx="12351000" cy="13255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1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4756F5F-238C-4EA5-953D-83BC7A40E2A5}"/>
              </a:ext>
            </a:extLst>
          </p:cNvPr>
          <p:cNvSpPr/>
          <p:nvPr userDrawn="1"/>
        </p:nvSpPr>
        <p:spPr>
          <a:xfrm>
            <a:off x="0" y="1674000"/>
            <a:ext cx="12192000" cy="1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A24F890-6633-4AD3-9C24-3D0B92AF4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BC0BA3-1E1F-4BDD-8E19-DB8F68551C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294063"/>
            <a:ext cx="10515600" cy="29702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4560B685-5836-4067-85B7-2D3D4F5E09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989138"/>
            <a:ext cx="10515600" cy="8096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1808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F3F48D-C890-4BC3-A8A9-F8C39288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2D0766-6B61-4F27-8A30-32232A0F5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003E06-18A2-4C2A-8028-DA4AFB014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FDDA-8105-4C46-A619-81FFD8FD5B0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A5D5CB-F8E3-4E46-882F-D3510393D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F03440-65AD-4ED5-8CFE-4DF708C6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690E-73FA-4E4F-B5EC-3D1B7AADBED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03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5067EF-51A9-4818-8BAE-2FEFC6F9B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647530-948C-4BEF-93DF-505D79C2F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5BE96C-0607-4A35-987E-1F7B05FD6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FDDA-8105-4C46-A619-81FFD8FD5B0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4128D4-C582-4DC6-8E71-0B9B0135E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EEA008-42BB-44C7-81E3-5F2334283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690E-73FA-4E4F-B5EC-3D1B7AADBED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0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BFDDAF-BC88-48F5-B008-2C0938C00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0D7D78-BF42-4DDB-89EC-478DBB0424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A572F8-30BC-42DB-A442-8E7889EA6C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383BAB-52E1-44F5-B30E-8C4E05912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FDDA-8105-4C46-A619-81FFD8FD5B0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EA70B-CC9C-48EA-85F5-3603F5631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79849C-CA9B-4D5D-87D5-FAA8D709E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690E-73FA-4E4F-B5EC-3D1B7AADBED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10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https://presentation-creation.ru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4C1CD2-FA8F-40A3-AD65-039917913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C9E5E5-20A2-4286-8BD6-E11F1B0CE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23618C-197E-4691-81F0-2EBE8EEB1F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BFDDA-8105-4C46-A619-81FFD8FD5B0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56603B-3893-4759-BECB-DAA09616B1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1096F4-D1A0-49B3-B141-A0176C774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D690E-73FA-4E4F-B5EC-3D1B7AADBED6}" type="slidenum">
              <a:rPr lang="ru-RU" smtClean="0"/>
              <a:pPr/>
              <a:t>‹№›</a:t>
            </a:fld>
            <a:endParaRPr lang="ru-RU"/>
          </a:p>
        </p:txBody>
      </p:sp>
      <p:pic>
        <p:nvPicPr>
          <p:cNvPr id="7" name="Рисунок 6">
            <a:hlinkClick r:id="rId18"/>
            <a:extLst>
              <a:ext uri="{FF2B5EF4-FFF2-40B4-BE49-F238E27FC236}">
                <a16:creationId xmlns:a16="http://schemas.microsoft.com/office/drawing/2014/main" id="{5C69CF60-3D3A-4A1C-9EE6-5037BD2831D9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1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61" r:id="rId4"/>
    <p:sldLayoutId id="2147483664" r:id="rId5"/>
    <p:sldLayoutId id="2147483662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6A01F-2792-459A-9C1F-432A9E3A8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29" y="1688703"/>
            <a:ext cx="10514383" cy="1296144"/>
          </a:xfrm>
        </p:spPr>
        <p:txBody>
          <a:bodyPr>
            <a:normAutofit/>
          </a:bodyPr>
          <a:lstStyle/>
          <a:p>
            <a:pPr algn="ctr"/>
            <a:r>
              <a:rPr lang="uk-UA" sz="4000" dirty="0">
                <a:solidFill>
                  <a:srgbClr val="002060"/>
                </a:solidFill>
              </a:rPr>
              <a:t>Презентація ключових результатів проєкту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1FA89B-8BE3-4113-AF82-1DEB45871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880" y="2828142"/>
            <a:ext cx="9999353" cy="3625194"/>
          </a:xfrm>
        </p:spPr>
        <p:txBody>
          <a:bodyPr anchor="t"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>
                <a:solidFill>
                  <a:srgbClr val="002060"/>
                </a:solidFill>
              </a:rPr>
              <a:t>«Підтримка створення Мобільної соціальної служби у 8 територіальних громадах. Аналіз стану надання соціальних послуг у 8 обраних територіальних громадах Сумської, Чернігівської, Харківської, Миколаївської областей та розробка рекомендацій щодо вдосконалення системи надання соціальних послуг та соціального захисту для 8 пілотних громад».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br>
              <a:rPr lang="uk-UA" sz="1800" dirty="0">
                <a:solidFill>
                  <a:srgbClr val="002060"/>
                </a:solidFill>
              </a:rPr>
            </a:br>
            <a:r>
              <a:rPr lang="uk-UA" sz="1800" dirty="0">
                <a:solidFill>
                  <a:srgbClr val="002060"/>
                </a:solidFill>
              </a:rPr>
              <a:t>Проєкт реалізовано ГО «Ліга соціальних працівників України» за сприяння Програми розвитку ООН (ПРООН) в Україні в межах Програми ООН із відновлення та розбудови миру за фінансової підтримки Уряду Канади.</a:t>
            </a:r>
            <a:endParaRPr lang="en-US" sz="1800" dirty="0">
              <a:solidFill>
                <a:srgbClr val="00206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br>
              <a:rPr lang="uk-UA" sz="1800" b="1" dirty="0">
                <a:solidFill>
                  <a:srgbClr val="002060"/>
                </a:solidFill>
              </a:rPr>
            </a:br>
            <a:r>
              <a:rPr lang="uk-UA" sz="1800" dirty="0">
                <a:solidFill>
                  <a:srgbClr val="002060"/>
                </a:solidFill>
              </a:rPr>
              <a:t>Світлана </a:t>
            </a:r>
            <a:r>
              <a:rPr lang="uk-UA" sz="1800" dirty="0" err="1">
                <a:solidFill>
                  <a:srgbClr val="002060"/>
                </a:solidFill>
              </a:rPr>
              <a:t>Толстоухова</a:t>
            </a:r>
            <a:r>
              <a:rPr lang="uk-UA" sz="1800" dirty="0">
                <a:solidFill>
                  <a:srgbClr val="002060"/>
                </a:solidFill>
              </a:rPr>
              <a:t> – </a:t>
            </a:r>
            <a:r>
              <a:rPr lang="uk-UA" sz="1800" dirty="0" err="1">
                <a:solidFill>
                  <a:srgbClr val="002060"/>
                </a:solidFill>
              </a:rPr>
              <a:t>к.п.н</a:t>
            </a:r>
            <a:r>
              <a:rPr lang="uk-UA" sz="1800" dirty="0">
                <a:solidFill>
                  <a:srgbClr val="002060"/>
                </a:solidFill>
              </a:rPr>
              <a:t>., керівниця проєкту.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uk-UA" sz="1800" dirty="0">
              <a:solidFill>
                <a:srgbClr val="002060"/>
              </a:solidFill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dirty="0">
                <a:solidFill>
                  <a:srgbClr val="002060"/>
                </a:solidFill>
              </a:rPr>
              <a:t>11 травня 2023 рік</a:t>
            </a:r>
            <a:endParaRPr lang="ru-RU" sz="1800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D89594F-2D28-D3D1-147C-2252678EF875}"/>
              </a:ext>
            </a:extLst>
          </p:cNvPr>
          <p:cNvGrpSpPr/>
          <p:nvPr/>
        </p:nvGrpSpPr>
        <p:grpSpPr>
          <a:xfrm>
            <a:off x="6816080" y="476672"/>
            <a:ext cx="4890906" cy="1368736"/>
            <a:chOff x="6735734" y="361587"/>
            <a:chExt cx="4890906" cy="136873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8177" y="421415"/>
              <a:ext cx="3508463" cy="11008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5734" y="361587"/>
              <a:ext cx="1127264" cy="13687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7755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6A01F-2792-459A-9C1F-432A9E3A8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201" y="258054"/>
            <a:ext cx="10515600" cy="1603038"/>
          </a:xfrm>
        </p:spPr>
        <p:txBody>
          <a:bodyPr>
            <a:normAutofit/>
          </a:bodyPr>
          <a:lstStyle/>
          <a:p>
            <a:r>
              <a:rPr lang="uk-UA" sz="3600" dirty="0"/>
              <a:t>Результати проєкту</a:t>
            </a:r>
            <a:endParaRPr lang="ru-RU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1FA89B-8BE3-4113-AF82-1DEB45871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br>
              <a:rPr lang="en-US" b="1" dirty="0">
                <a:solidFill>
                  <a:srgbClr val="002060"/>
                </a:solidFill>
              </a:rPr>
            </a:br>
            <a:endParaRPr lang="ru-RU" sz="3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426CE-C104-4818-9821-691F942D97F6}"/>
              </a:ext>
            </a:extLst>
          </p:cNvPr>
          <p:cNvSpPr txBox="1"/>
          <p:nvPr/>
        </p:nvSpPr>
        <p:spPr>
          <a:xfrm>
            <a:off x="787201" y="1678291"/>
            <a:ext cx="1051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u="sng" dirty="0"/>
              <a:t>Результат 4</a:t>
            </a:r>
            <a:r>
              <a:rPr lang="uk-UA" dirty="0"/>
              <a:t>: Створено 8 робочих груп </a:t>
            </a:r>
            <a:r>
              <a:rPr lang="ru-RU" dirty="0"/>
              <a:t>з </a:t>
            </a:r>
            <a:r>
              <a:rPr lang="uk-UA" dirty="0"/>
              <a:t>планування розвитку системи соціального захисту та соціального обслуговування населення у 8 громадах. При формуванні складу робочої групи враховано принцип участі та гендерний підхід</a:t>
            </a:r>
            <a:r>
              <a:rPr lang="ru-RU" dirty="0"/>
              <a:t>. </a:t>
            </a:r>
            <a:r>
              <a:rPr lang="uk-UA" dirty="0"/>
              <a:t>Затверджені</a:t>
            </a:r>
            <a:r>
              <a:rPr lang="ru-RU" dirty="0"/>
              <a:t> </a:t>
            </a:r>
            <a:r>
              <a:rPr lang="uk-UA" dirty="0"/>
              <a:t>Положення </a:t>
            </a:r>
            <a:r>
              <a:rPr lang="uk-UA" dirty="0">
                <a:solidFill>
                  <a:srgbClr val="FF0000"/>
                </a:solidFill>
              </a:rPr>
              <a:t>«Про створення робочої групи» </a:t>
            </a:r>
            <a:r>
              <a:rPr lang="uk-UA" dirty="0"/>
              <a:t>у пілотних громадах</a:t>
            </a:r>
            <a:r>
              <a:rPr lang="ru-RU" dirty="0"/>
              <a:t>.</a:t>
            </a:r>
          </a:p>
          <a:p>
            <a:endParaRPr lang="uk-UA" dirty="0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29" y="3087586"/>
            <a:ext cx="3608479" cy="2444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3063061"/>
            <a:ext cx="3888432" cy="2494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658" y="3073505"/>
            <a:ext cx="3695309" cy="2461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986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6A01F-2792-459A-9C1F-432A9E3A8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853"/>
            <a:ext cx="10515600" cy="1695750"/>
          </a:xfrm>
        </p:spPr>
        <p:txBody>
          <a:bodyPr>
            <a:normAutofit/>
          </a:bodyPr>
          <a:lstStyle/>
          <a:p>
            <a:r>
              <a:rPr lang="uk-UA" sz="3600" dirty="0"/>
              <a:t>Результати проєкту</a:t>
            </a:r>
            <a:endParaRPr lang="ru-RU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1FA89B-8BE3-4113-AF82-1DEB45871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br>
              <a:rPr lang="en-US" b="1" dirty="0">
                <a:solidFill>
                  <a:srgbClr val="002060"/>
                </a:solidFill>
              </a:rPr>
            </a:br>
            <a:endParaRPr lang="ru-RU" sz="3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426CE-C104-4818-9821-691F942D97F6}"/>
              </a:ext>
            </a:extLst>
          </p:cNvPr>
          <p:cNvSpPr txBox="1"/>
          <p:nvPr/>
        </p:nvSpPr>
        <p:spPr>
          <a:xfrm>
            <a:off x="845468" y="1689266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u="sng" dirty="0"/>
              <a:t>Результат 5</a:t>
            </a:r>
            <a:r>
              <a:rPr lang="uk-UA" b="1" dirty="0"/>
              <a:t>: </a:t>
            </a:r>
            <a:r>
              <a:rPr lang="uk-UA" dirty="0"/>
              <a:t>Проведено</a:t>
            </a:r>
            <a:r>
              <a:rPr lang="ru-RU" dirty="0"/>
              <a:t> 24 </a:t>
            </a:r>
            <a:r>
              <a:rPr lang="uk-UA" dirty="0"/>
              <a:t>засідання робочих груп. Здійснено 8 робочих візитів в пілотні громади</a:t>
            </a:r>
            <a:r>
              <a:rPr lang="ru-RU" dirty="0"/>
              <a:t>.</a:t>
            </a:r>
          </a:p>
          <a:p>
            <a:r>
              <a:rPr lang="uk-UA" dirty="0"/>
              <a:t>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630" y="2471849"/>
            <a:ext cx="4742746" cy="3655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2492951"/>
            <a:ext cx="3028152" cy="3672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87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6A01F-2792-459A-9C1F-432A9E3A8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588" y="142852"/>
            <a:ext cx="10515600" cy="1571636"/>
          </a:xfrm>
        </p:spPr>
        <p:txBody>
          <a:bodyPr>
            <a:normAutofit/>
          </a:bodyPr>
          <a:lstStyle/>
          <a:p>
            <a:r>
              <a:rPr lang="uk-UA" sz="3600" dirty="0"/>
              <a:t>Результати проєкту</a:t>
            </a:r>
            <a:endParaRPr lang="ru-RU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1FA89B-8BE3-4113-AF82-1DEB45871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br>
              <a:rPr lang="en-US" b="1" dirty="0">
                <a:solidFill>
                  <a:srgbClr val="002060"/>
                </a:solidFill>
              </a:rPr>
            </a:br>
            <a:endParaRPr lang="ru-RU" sz="3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426CE-C104-4818-9821-691F942D97F6}"/>
              </a:ext>
            </a:extLst>
          </p:cNvPr>
          <p:cNvSpPr txBox="1"/>
          <p:nvPr/>
        </p:nvSpPr>
        <p:spPr>
          <a:xfrm>
            <a:off x="809588" y="1559709"/>
            <a:ext cx="10515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u="sng" dirty="0"/>
              <a:t>Результат 6:</a:t>
            </a:r>
            <a:r>
              <a:rPr lang="uk-UA" dirty="0"/>
              <a:t> Розроблено </a:t>
            </a:r>
            <a:r>
              <a:rPr lang="ru-RU" dirty="0"/>
              <a:t>2 </a:t>
            </a:r>
            <a:r>
              <a:rPr lang="uk-UA" dirty="0"/>
              <a:t>навчальні програми. Проведено 8 одноденних та 8 дводенних навчальних заходів на робочому місці, спрямованих на розвиток людського потенціалу для фахівців/-чинь громад, відповідальних за організацію системи соціального обслуговування та соціального захисту, надавачів соціальних послуг у 8 відібраних громадах. Всього пройшли навчання 216 осіб</a:t>
            </a:r>
            <a:r>
              <a:rPr lang="ru-RU" dirty="0"/>
              <a:t>.</a:t>
            </a:r>
          </a:p>
          <a:p>
            <a:r>
              <a:rPr lang="uk-UA" dirty="0"/>
              <a:t> </a:t>
            </a: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34" y="3093039"/>
            <a:ext cx="3556474" cy="2678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244" y="3159958"/>
            <a:ext cx="3815753" cy="2544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3079501"/>
            <a:ext cx="3708234" cy="2705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37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6A01F-2792-459A-9C1F-432A9E3A8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3039"/>
            <a:ext cx="10515600" cy="1325563"/>
          </a:xfrm>
        </p:spPr>
        <p:txBody>
          <a:bodyPr>
            <a:normAutofit/>
          </a:bodyPr>
          <a:lstStyle/>
          <a:p>
            <a:r>
              <a:rPr lang="uk-UA" sz="3600" dirty="0"/>
              <a:t>Результати проєкту</a:t>
            </a:r>
            <a:endParaRPr lang="ru-RU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1FA89B-8BE3-4113-AF82-1DEB45871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br>
              <a:rPr lang="en-US" b="1" dirty="0">
                <a:solidFill>
                  <a:srgbClr val="002060"/>
                </a:solidFill>
              </a:rPr>
            </a:br>
            <a:endParaRPr lang="ru-RU" sz="3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426CE-C104-4818-9821-691F942D97F6}"/>
              </a:ext>
            </a:extLst>
          </p:cNvPr>
          <p:cNvSpPr txBox="1"/>
          <p:nvPr/>
        </p:nvSpPr>
        <p:spPr>
          <a:xfrm>
            <a:off x="838200" y="1634244"/>
            <a:ext cx="10515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u="sng" dirty="0"/>
              <a:t>Результат</a:t>
            </a:r>
            <a:r>
              <a:rPr lang="ru-RU" b="1" u="sng" dirty="0"/>
              <a:t> 7:</a:t>
            </a:r>
            <a:r>
              <a:rPr lang="ru-RU" b="1" dirty="0"/>
              <a:t> </a:t>
            </a:r>
            <a:r>
              <a:rPr lang="uk-UA" dirty="0"/>
              <a:t>Розроблено та прийнято 52 нормативно-</a:t>
            </a:r>
            <a:r>
              <a:rPr lang="uk-UA" dirty="0" err="1"/>
              <a:t>правов</a:t>
            </a:r>
            <a:r>
              <a:rPr lang="ru-RU" dirty="0" err="1"/>
              <a:t>ов</a:t>
            </a:r>
            <a:r>
              <a:rPr lang="uk-UA" dirty="0"/>
              <a:t>і акти місцевого рівня, зокрема стосовно організації роботи Терцентрів/ЦНСП, ЦСС, Управлінь/відділів соціального захисту населення та роботи Мобільної соціальної служби з догляду вдома, паліативного догляду та натуральної допомоги.</a:t>
            </a:r>
          </a:p>
          <a:p>
            <a:r>
              <a:rPr lang="ru-RU" dirty="0"/>
              <a:t> </a:t>
            </a:r>
          </a:p>
          <a:p>
            <a:r>
              <a:rPr lang="uk-UA" dirty="0"/>
              <a:t> </a:t>
            </a: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2853131"/>
            <a:ext cx="2354804" cy="33104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2878409"/>
            <a:ext cx="2423220" cy="32599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263" y="2849048"/>
            <a:ext cx="2193436" cy="33186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8174" y="2853131"/>
            <a:ext cx="2191359" cy="33104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777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6A01F-2792-459A-9C1F-432A9E3A8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3039"/>
            <a:ext cx="10515600" cy="1325563"/>
          </a:xfrm>
        </p:spPr>
        <p:txBody>
          <a:bodyPr>
            <a:normAutofit/>
          </a:bodyPr>
          <a:lstStyle/>
          <a:p>
            <a:r>
              <a:rPr lang="uk-UA" sz="3600" dirty="0"/>
              <a:t>Результати проєкту</a:t>
            </a:r>
            <a:endParaRPr lang="ru-RU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1FA89B-8BE3-4113-AF82-1DEB45871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br>
              <a:rPr lang="en-US" b="1" dirty="0">
                <a:solidFill>
                  <a:srgbClr val="002060"/>
                </a:solidFill>
              </a:rPr>
            </a:br>
            <a:endParaRPr lang="ru-RU" sz="3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426CE-C104-4818-9821-691F942D97F6}"/>
              </a:ext>
            </a:extLst>
          </p:cNvPr>
          <p:cNvSpPr txBox="1"/>
          <p:nvPr/>
        </p:nvSpPr>
        <p:spPr>
          <a:xfrm>
            <a:off x="838200" y="1634244"/>
            <a:ext cx="1051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u="sng" dirty="0"/>
              <a:t>Результат 8:</a:t>
            </a:r>
            <a:r>
              <a:rPr lang="uk-UA" dirty="0"/>
              <a:t> Введено додаткові посади в Терцентрах/ЦНСП: соціальних робітників/-ць, робітників/-ць з обслуговування та ремонту, перукарів, швачок, соціальних працівників/-ць, водіїв, взуттьовиків.</a:t>
            </a:r>
          </a:p>
          <a:p>
            <a:endParaRPr lang="ru-RU" dirty="0"/>
          </a:p>
          <a:p>
            <a:r>
              <a:rPr lang="uk-UA" dirty="0"/>
              <a:t> </a:t>
            </a: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91" y="2710181"/>
            <a:ext cx="4038525" cy="2604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255" y="2668916"/>
            <a:ext cx="3477453" cy="2687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147" y="2684607"/>
            <a:ext cx="3488777" cy="2656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606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8898" y="207746"/>
            <a:ext cx="10515600" cy="1805829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rgbClr val="0070C0"/>
                </a:solidFill>
              </a:rPr>
              <a:t>Результати проєкту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38150" y="1357298"/>
            <a:ext cx="10515600" cy="4779966"/>
          </a:xfrm>
        </p:spPr>
        <p:txBody>
          <a:bodyPr>
            <a:normAutofit/>
          </a:bodyPr>
          <a:lstStyle/>
          <a:p>
            <a:endParaRPr lang="uk-UA" sz="2300" dirty="0"/>
          </a:p>
          <a:p>
            <a:pPr>
              <a:buNone/>
            </a:pPr>
            <a:endParaRPr lang="ru-RU" sz="6400" b="1" dirty="0">
              <a:solidFill>
                <a:srgbClr val="002060"/>
              </a:solidFill>
            </a:endParaRPr>
          </a:p>
          <a:p>
            <a:pPr>
              <a:buNone/>
            </a:pPr>
            <a:endParaRPr lang="uk-UA" sz="6400" b="1" dirty="0">
              <a:solidFill>
                <a:srgbClr val="002060"/>
              </a:solidFill>
            </a:endParaRPr>
          </a:p>
          <a:p>
            <a:pPr>
              <a:buNone/>
            </a:pPr>
            <a:endParaRPr lang="uk-UA" sz="6400" b="1" dirty="0">
              <a:solidFill>
                <a:srgbClr val="002060"/>
              </a:solidFill>
            </a:endParaRPr>
          </a:p>
          <a:p>
            <a:endParaRPr lang="uk-UA" sz="6400" dirty="0">
              <a:solidFill>
                <a:srgbClr val="003399"/>
              </a:solidFill>
            </a:endParaRPr>
          </a:p>
          <a:p>
            <a:endParaRPr lang="uk-UA" sz="2300" b="1" dirty="0">
              <a:solidFill>
                <a:srgbClr val="003399"/>
              </a:solidFill>
            </a:endParaRPr>
          </a:p>
          <a:p>
            <a:endParaRPr lang="uk-UA" sz="1200" b="1" dirty="0">
              <a:solidFill>
                <a:srgbClr val="003399"/>
              </a:solidFill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545131" y="2013575"/>
            <a:ext cx="10917971" cy="1149552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Результат 9.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uk-UA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пілотних громадах сформовано цілісне бачення шляхів удосконалення розвитку системи соціального захисту, соціального обслуговування населення, надання соціальних послуг.</a:t>
            </a: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545132" y="3460073"/>
            <a:ext cx="10886520" cy="1021123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Результат </a:t>
            </a:r>
            <a:r>
              <a:rPr lang="uk-UA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10</a:t>
            </a:r>
            <a:r>
              <a:rPr lang="uk-UA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uk-UA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Створено 8 Мобільних соціальних служб</a:t>
            </a: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561507" y="4772817"/>
            <a:ext cx="10886520" cy="1021123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Результат 11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uk-UA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громаді прийнято рішення про створення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додаткового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надавача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соц</a:t>
            </a:r>
            <a:r>
              <a:rPr lang="uk-UA" dirty="0">
                <a:solidFill>
                  <a:schemeClr val="tx1">
                    <a:lumMod val="95000"/>
                    <a:lumOff val="5000"/>
                  </a:schemeClr>
                </a:solidFill>
              </a:rPr>
              <a:t>і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альних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послуг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зокрема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uk-UA" dirty="0">
                <a:solidFill>
                  <a:schemeClr val="tx1">
                    <a:lumMod val="95000"/>
                    <a:lumOff val="5000"/>
                  </a:schemeClr>
                </a:solidFill>
              </a:rPr>
              <a:t>Центр соціальних служб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073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86851"/>
            <a:ext cx="10515600" cy="1571635"/>
          </a:xfrm>
        </p:spPr>
        <p:txBody>
          <a:bodyPr>
            <a:normAutofit/>
          </a:bodyPr>
          <a:lstStyle/>
          <a:p>
            <a:br>
              <a:rPr lang="uk-UA" sz="3200" dirty="0">
                <a:solidFill>
                  <a:srgbClr val="002060"/>
                </a:solidFill>
              </a:rPr>
            </a:br>
            <a:r>
              <a:rPr lang="uk-UA" sz="3600" dirty="0"/>
              <a:t>Соціальна інфраструктура громад.</a:t>
            </a:r>
            <a:br>
              <a:rPr lang="uk-UA" sz="3600" dirty="0"/>
            </a:br>
            <a:r>
              <a:rPr lang="uk-UA" sz="3600" dirty="0"/>
              <a:t>Результати кабінетного аналізу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67408" y="1484784"/>
            <a:ext cx="10515600" cy="477996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6400" b="1" dirty="0"/>
              <a:t> </a:t>
            </a:r>
            <a:endParaRPr lang="uk-UA" sz="2400" b="1" dirty="0"/>
          </a:p>
          <a:p>
            <a:endParaRPr lang="uk-UA" sz="6400" dirty="0">
              <a:solidFill>
                <a:srgbClr val="003399"/>
              </a:solidFill>
            </a:endParaRPr>
          </a:p>
          <a:p>
            <a:endParaRPr lang="uk-UA" sz="2300" b="1" dirty="0">
              <a:solidFill>
                <a:srgbClr val="003399"/>
              </a:solidFill>
            </a:endParaRPr>
          </a:p>
          <a:p>
            <a:endParaRPr lang="uk-UA" sz="1200" b="1" dirty="0">
              <a:solidFill>
                <a:srgbClr val="003399"/>
              </a:solidFill>
            </a:endParaRPr>
          </a:p>
          <a:p>
            <a:endParaRPr lang="uk-UA" sz="1200" b="1" dirty="0">
              <a:solidFill>
                <a:srgbClr val="003399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7936" y="1643050"/>
            <a:ext cx="1095468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</a:pPr>
            <a:r>
              <a:rPr lang="uk-UA" dirty="0"/>
              <a:t>1. Соціальні інфраструктури, в цілому, структурно відповідають рекомендованій </a:t>
            </a:r>
            <a:r>
              <a:rPr lang="uk-UA" dirty="0" err="1"/>
              <a:t>Мінсоцполітики</a:t>
            </a:r>
            <a:r>
              <a:rPr lang="uk-UA" dirty="0"/>
              <a:t> моделі організаційної структури громади з питань соціального захисту населення, забезпечення прав дітей та надання соціальних послуг;</a:t>
            </a:r>
          </a:p>
          <a:p>
            <a:pPr marL="342900" indent="-342900" algn="just">
              <a:spcAft>
                <a:spcPts val="600"/>
              </a:spcAft>
              <a:buAutoNum type="arabicPeriod" startAt="2"/>
            </a:pPr>
            <a:r>
              <a:rPr lang="uk-UA" dirty="0"/>
              <a:t>При цьому, ресурсно та кадрово не в повній мірі охоплюють весь спектр питань соціальної роботи, надання соціальних послуг, спрямованих на запобігання потраплянню у складні життєві обставини осіб та сімей з дітьми;  дітей  сиріт, дітей, позбавлених батьківського піклування, осіб з числа ВПО, осіб та дітей з інвалідністю.</a:t>
            </a:r>
          </a:p>
          <a:p>
            <a:pPr marL="342900" indent="-342900" algn="just">
              <a:spcAft>
                <a:spcPts val="600"/>
              </a:spcAft>
              <a:buAutoNum type="arabicPeriod" startAt="2"/>
            </a:pPr>
            <a:r>
              <a:rPr lang="uk-UA" dirty="0"/>
              <a:t>У громадах відсутні Порядки взаємодії суб’єктів дотичних до проведення соціальної роботи, надання соціальних послуг.</a:t>
            </a:r>
          </a:p>
          <a:p>
            <a:pPr marL="342900" indent="-342900" algn="just">
              <a:spcAft>
                <a:spcPts val="600"/>
              </a:spcAft>
              <a:buAutoNum type="arabicPeriod" startAt="2"/>
            </a:pPr>
            <a:r>
              <a:rPr lang="uk-UA" dirty="0"/>
              <a:t>Положення про управління/відділи соціального захисту населення не в повній мірі відповідають вимогам чинного законодавства і не забезпечують виконання завдань в громаді щодо реалізації державної політики у сфері організації надання соціальних послуг.</a:t>
            </a:r>
          </a:p>
          <a:p>
            <a:pPr marL="342900" indent="-342900" algn="just">
              <a:spcAft>
                <a:spcPts val="600"/>
              </a:spcAft>
              <a:buFontTx/>
              <a:buAutoNum type="arabicPeriod" startAt="2"/>
            </a:pPr>
            <a:r>
              <a:rPr lang="uk-UA" dirty="0"/>
              <a:t>В структурах управлінь/відділів соціального захисту населення, в переважній більшості громад відсутні відділи/сектори/працівники, на яких покладено виконання завдань щодо організації соціальної роботи та надання соціальних послуг в громаді вразливим групам населення. В посадових інструкціях не зазначено їх повноважень та функцій.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709523-FC99-42C3-A8E3-2C52480F7B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8932" y="376947"/>
            <a:ext cx="10509018" cy="9652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br>
              <a:rPr lang="uk-UA" sz="22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uk-UA" sz="2700" b="1" dirty="0">
                <a:solidFill>
                  <a:schemeClr val="accent5">
                    <a:lumMod val="50000"/>
                  </a:schemeClr>
                </a:solidFill>
                <a:effectLst/>
                <a:ea typeface="Cambria" panose="02040503050406030204" pitchFamily="18" charset="0"/>
                <a:cs typeface="Arial" panose="020B0604020202020204" pitchFamily="34" charset="0"/>
              </a:rPr>
              <a:t>Модель організаційної структури</a:t>
            </a:r>
            <a:r>
              <a:rPr lang="uk-UA" sz="2700" b="1" dirty="0">
                <a:solidFill>
                  <a:schemeClr val="accent5">
                    <a:lumMod val="50000"/>
                  </a:schemeClr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uk-UA" sz="2700" b="1" dirty="0">
                <a:solidFill>
                  <a:schemeClr val="accent5">
                    <a:lumMod val="50000"/>
                  </a:schemeClr>
                </a:solidFill>
                <a:effectLst/>
                <a:ea typeface="Cambria" panose="02040503050406030204" pitchFamily="18" charset="0"/>
                <a:cs typeface="Arial" panose="020B0604020202020204" pitchFamily="34" charset="0"/>
              </a:rPr>
              <a:t>виконавчого</a:t>
            </a:r>
            <a:r>
              <a:rPr lang="ru-RU" sz="2700" b="1" dirty="0">
                <a:solidFill>
                  <a:schemeClr val="accent5">
                    <a:lumMod val="50000"/>
                  </a:schemeClr>
                </a:solidFill>
                <a:effectLst/>
                <a:ea typeface="Cambria" panose="02040503050406030204" pitchFamily="18" charset="0"/>
                <a:cs typeface="Arial" panose="020B0604020202020204" pitchFamily="34" charset="0"/>
              </a:rPr>
              <a:t> органу </a:t>
            </a:r>
            <a:r>
              <a:rPr lang="uk-UA" sz="2700" b="1" dirty="0">
                <a:solidFill>
                  <a:schemeClr val="accent5">
                    <a:lumMod val="50000"/>
                  </a:schemeClr>
                </a:solidFill>
                <a:effectLst/>
                <a:ea typeface="Cambria" panose="02040503050406030204" pitchFamily="18" charset="0"/>
                <a:cs typeface="Arial" panose="020B0604020202020204" pitchFamily="34" charset="0"/>
              </a:rPr>
              <a:t>сільської, селищної, міської ради з питань соціального захисту населення та захисту прав дітей</a:t>
            </a:r>
            <a:br>
              <a:rPr lang="x-none" sz="2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endParaRPr lang="x-none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5CE6742D-E72E-4829-8EFA-3A7709EE6FEA}"/>
              </a:ext>
            </a:extLst>
          </p:cNvPr>
          <p:cNvSpPr/>
          <p:nvPr/>
        </p:nvSpPr>
        <p:spPr>
          <a:xfrm>
            <a:off x="3038028" y="1423436"/>
            <a:ext cx="6333275" cy="4631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00" dirty="0">
                <a:solidFill>
                  <a:schemeClr val="tx1"/>
                </a:solidFill>
              </a:rPr>
              <a:t>Сільський, селищний, міський голова</a:t>
            </a:r>
          </a:p>
        </p:txBody>
      </p:sp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CE20170F-9064-48DB-A829-62FBE9E1D91A}"/>
              </a:ext>
            </a:extLst>
          </p:cNvPr>
          <p:cNvSpPr/>
          <p:nvPr/>
        </p:nvSpPr>
        <p:spPr>
          <a:xfrm>
            <a:off x="2827486" y="2307682"/>
            <a:ext cx="6701821" cy="54246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Виконавчий орган сільської, селищної, міської ради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00" dirty="0">
                <a:solidFill>
                  <a:schemeClr val="tx1"/>
                </a:solidFill>
                <a:ea typeface="Cambria" panose="02040503050406030204" pitchFamily="18" charset="0"/>
              </a:rPr>
              <a:t>Профільний заступник голови </a:t>
            </a:r>
            <a:r>
              <a:rPr lang="uk-UA" sz="1600" dirty="0">
                <a:solidFill>
                  <a:srgbClr val="C00000"/>
                </a:solidFill>
              </a:rPr>
              <a:t>(7 громад)</a:t>
            </a:r>
            <a:endParaRPr kumimoji="0" lang="x-none" sz="16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64DA3E82-4959-41AC-9D30-4CD063E91580}"/>
              </a:ext>
            </a:extLst>
          </p:cNvPr>
          <p:cNvSpPr/>
          <p:nvPr/>
        </p:nvSpPr>
        <p:spPr>
          <a:xfrm>
            <a:off x="2328801" y="3139849"/>
            <a:ext cx="5196267" cy="8489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Cambria" panose="02040503050406030204" pitchFamily="18" charset="0"/>
              </a:rPr>
              <a:t>Структурний підрозділ з питань соціального захисту населення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00" dirty="0">
                <a:solidFill>
                  <a:srgbClr val="C00000"/>
                </a:solidFill>
                <a:ea typeface="Cambria" panose="02040503050406030204" pitchFamily="18" charset="0"/>
              </a:rPr>
              <a:t>(7 громад)</a:t>
            </a:r>
            <a:endParaRPr kumimoji="0" lang="x-none" sz="16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Cambria" panose="02040503050406030204" pitchFamily="18" charset="0"/>
            </a:endParaRPr>
          </a:p>
        </p:txBody>
      </p:sp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id="{02EF6A37-4791-4D24-91F4-0FDF275F42D3}"/>
              </a:ext>
            </a:extLst>
          </p:cNvPr>
          <p:cNvSpPr/>
          <p:nvPr/>
        </p:nvSpPr>
        <p:spPr>
          <a:xfrm>
            <a:off x="10461592" y="3079696"/>
            <a:ext cx="1566153" cy="8894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Інші структурні підрозділи</a:t>
            </a:r>
            <a:endParaRPr kumimoji="0" lang="x-none" sz="160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Прямокутник 22">
            <a:extLst>
              <a:ext uri="{FF2B5EF4-FFF2-40B4-BE49-F238E27FC236}">
                <a16:creationId xmlns:a16="http://schemas.microsoft.com/office/drawing/2014/main" id="{3003F134-7600-43F0-BF33-80518802CF2D}"/>
              </a:ext>
            </a:extLst>
          </p:cNvPr>
          <p:cNvSpPr/>
          <p:nvPr/>
        </p:nvSpPr>
        <p:spPr>
          <a:xfrm>
            <a:off x="8112224" y="3139849"/>
            <a:ext cx="1750975" cy="8652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Служба у справах дітей (8 громад)</a:t>
            </a:r>
            <a:endParaRPr kumimoji="0" lang="x-none" sz="160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Прямокутник 23">
            <a:extLst>
              <a:ext uri="{FF2B5EF4-FFF2-40B4-BE49-F238E27FC236}">
                <a16:creationId xmlns:a16="http://schemas.microsoft.com/office/drawing/2014/main" id="{57918BEB-3E64-4339-A165-D8D335371A98}"/>
              </a:ext>
            </a:extLst>
          </p:cNvPr>
          <p:cNvSpPr/>
          <p:nvPr/>
        </p:nvSpPr>
        <p:spPr>
          <a:xfrm>
            <a:off x="699551" y="4336292"/>
            <a:ext cx="2238866" cy="9826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Центр соціальних служб</a:t>
            </a:r>
          </a:p>
          <a:p>
            <a:pPr algn="ctr"/>
            <a:r>
              <a:rPr lang="uk-UA" sz="1600" dirty="0">
                <a:solidFill>
                  <a:srgbClr val="C00000"/>
                </a:solidFill>
              </a:rPr>
              <a:t>4  громади</a:t>
            </a:r>
            <a:endParaRPr kumimoji="0" lang="x-none" sz="16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кутник 24">
            <a:extLst>
              <a:ext uri="{FF2B5EF4-FFF2-40B4-BE49-F238E27FC236}">
                <a16:creationId xmlns:a16="http://schemas.microsoft.com/office/drawing/2014/main" id="{822869F7-BE21-4CCE-B7F3-53D3CBF1989E}"/>
              </a:ext>
            </a:extLst>
          </p:cNvPr>
          <p:cNvSpPr/>
          <p:nvPr/>
        </p:nvSpPr>
        <p:spPr>
          <a:xfrm>
            <a:off x="186117" y="5578820"/>
            <a:ext cx="3392952" cy="8583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Фахівці із соціальної роботи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(на віддалених робочих місцях) – </a:t>
            </a:r>
            <a:r>
              <a:rPr kumimoji="0" lang="uk-UA" sz="16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відсутні в </a:t>
            </a:r>
            <a:r>
              <a:rPr kumimoji="0" lang="uk-UA" sz="16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старостинських</a:t>
            </a:r>
            <a:r>
              <a:rPr kumimoji="0" lang="uk-UA" sz="16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 округах</a:t>
            </a:r>
            <a:endParaRPr kumimoji="0" lang="x-none" sz="16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  <p:sp>
        <p:nvSpPr>
          <p:cNvPr id="26" name="Прямокутник 25">
            <a:extLst>
              <a:ext uri="{FF2B5EF4-FFF2-40B4-BE49-F238E27FC236}">
                <a16:creationId xmlns:a16="http://schemas.microsoft.com/office/drawing/2014/main" id="{BDF25FD0-93B5-4684-ABBF-55C5C9FDC322}"/>
              </a:ext>
            </a:extLst>
          </p:cNvPr>
          <p:cNvSpPr/>
          <p:nvPr/>
        </p:nvSpPr>
        <p:spPr>
          <a:xfrm>
            <a:off x="182152" y="3139619"/>
            <a:ext cx="1566153" cy="8654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ЦНАП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00" dirty="0">
                <a:solidFill>
                  <a:srgbClr val="C00000"/>
                </a:solidFill>
              </a:rPr>
              <a:t>(8 громад)</a:t>
            </a:r>
            <a:r>
              <a:rPr kumimoji="0" lang="uk-UA" sz="16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 </a:t>
            </a:r>
            <a:endParaRPr kumimoji="0" lang="x-none" sz="16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28" name="Пряма зі стрілкою 27">
            <a:extLst>
              <a:ext uri="{FF2B5EF4-FFF2-40B4-BE49-F238E27FC236}">
                <a16:creationId xmlns:a16="http://schemas.microsoft.com/office/drawing/2014/main" id="{2A1BABDB-5476-4D69-8A0D-37C31DA048B4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1261507" y="2850143"/>
            <a:ext cx="4916890" cy="229552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Пряма зі стрілкою 31">
            <a:extLst>
              <a:ext uri="{FF2B5EF4-FFF2-40B4-BE49-F238E27FC236}">
                <a16:creationId xmlns:a16="http://schemas.microsoft.com/office/drawing/2014/main" id="{ABF0B0D0-D968-4188-A5AF-84472942D52E}"/>
              </a:ext>
            </a:extLst>
          </p:cNvPr>
          <p:cNvCxnSpPr>
            <a:cxnSpLocks/>
            <a:stCxn id="19" idx="2"/>
            <a:endCxn id="21" idx="0"/>
          </p:cNvCxnSpPr>
          <p:nvPr/>
        </p:nvCxnSpPr>
        <p:spPr>
          <a:xfrm flipH="1">
            <a:off x="4926935" y="2850143"/>
            <a:ext cx="1251462" cy="289706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Пряма зі стрілкою 33">
            <a:extLst>
              <a:ext uri="{FF2B5EF4-FFF2-40B4-BE49-F238E27FC236}">
                <a16:creationId xmlns:a16="http://schemas.microsoft.com/office/drawing/2014/main" id="{0D50CFBE-9E0D-4F71-8CDF-746289163952}"/>
              </a:ext>
            </a:extLst>
          </p:cNvPr>
          <p:cNvCxnSpPr>
            <a:cxnSpLocks/>
          </p:cNvCxnSpPr>
          <p:nvPr/>
        </p:nvCxnSpPr>
        <p:spPr>
          <a:xfrm>
            <a:off x="6178395" y="2850143"/>
            <a:ext cx="2648549" cy="270115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Пряма зі стрілкою 35">
            <a:extLst>
              <a:ext uri="{FF2B5EF4-FFF2-40B4-BE49-F238E27FC236}">
                <a16:creationId xmlns:a16="http://schemas.microsoft.com/office/drawing/2014/main" id="{12C275FE-E10D-489F-8CB3-C7CB599F382D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6178397" y="2850143"/>
            <a:ext cx="4854635" cy="20841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Пряма зі стрілкою 37">
            <a:extLst>
              <a:ext uri="{FF2B5EF4-FFF2-40B4-BE49-F238E27FC236}">
                <a16:creationId xmlns:a16="http://schemas.microsoft.com/office/drawing/2014/main" id="{E74D67EA-91FC-44A2-B9D1-C555A6C854AA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6204666" y="1886624"/>
            <a:ext cx="0" cy="390248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5" name="Прямокутник 44">
            <a:extLst>
              <a:ext uri="{FF2B5EF4-FFF2-40B4-BE49-F238E27FC236}">
                <a16:creationId xmlns:a16="http://schemas.microsoft.com/office/drawing/2014/main" id="{3A980568-71B9-4ABD-9189-3B8E7FAFADDE}"/>
              </a:ext>
            </a:extLst>
          </p:cNvPr>
          <p:cNvSpPr/>
          <p:nvPr/>
        </p:nvSpPr>
        <p:spPr>
          <a:xfrm>
            <a:off x="3522518" y="4336292"/>
            <a:ext cx="2232257" cy="991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Центр надання соціальних послуг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00" dirty="0">
                <a:solidFill>
                  <a:srgbClr val="C00000"/>
                </a:solidFill>
              </a:rPr>
              <a:t> 2  громади</a:t>
            </a:r>
            <a:endParaRPr kumimoji="0" lang="x-none" sz="16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46" name="Пряма зі стрілкою 45">
            <a:extLst>
              <a:ext uri="{FF2B5EF4-FFF2-40B4-BE49-F238E27FC236}">
                <a16:creationId xmlns:a16="http://schemas.microsoft.com/office/drawing/2014/main" id="{50933CE0-5B28-4D06-8CB8-FC465A1A7317}"/>
              </a:ext>
            </a:extLst>
          </p:cNvPr>
          <p:cNvCxnSpPr>
            <a:cxnSpLocks/>
          </p:cNvCxnSpPr>
          <p:nvPr/>
        </p:nvCxnSpPr>
        <p:spPr>
          <a:xfrm flipH="1">
            <a:off x="4896026" y="3808963"/>
            <a:ext cx="55071" cy="6177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 зі стрілкою 47">
            <a:extLst>
              <a:ext uri="{FF2B5EF4-FFF2-40B4-BE49-F238E27FC236}">
                <a16:creationId xmlns:a16="http://schemas.microsoft.com/office/drawing/2014/main" id="{264BFBF2-A0E4-4D2E-AB0B-2956549169D7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3011758" y="3988770"/>
            <a:ext cx="1915177" cy="2802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 зі стрілкою 50">
            <a:extLst>
              <a:ext uri="{FF2B5EF4-FFF2-40B4-BE49-F238E27FC236}">
                <a16:creationId xmlns:a16="http://schemas.microsoft.com/office/drawing/2014/main" id="{E3024751-1C50-4D36-B606-0CE7EA779B7A}"/>
              </a:ext>
            </a:extLst>
          </p:cNvPr>
          <p:cNvCxnSpPr>
            <a:cxnSpLocks/>
          </p:cNvCxnSpPr>
          <p:nvPr/>
        </p:nvCxnSpPr>
        <p:spPr>
          <a:xfrm>
            <a:off x="1368963" y="5356987"/>
            <a:ext cx="1096002" cy="1946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 зі стрілкою 52">
            <a:extLst>
              <a:ext uri="{FF2B5EF4-FFF2-40B4-BE49-F238E27FC236}">
                <a16:creationId xmlns:a16="http://schemas.microsoft.com/office/drawing/2014/main" id="{BB125E75-7C4E-497C-BE4F-3589B8FAD2DC}"/>
              </a:ext>
            </a:extLst>
          </p:cNvPr>
          <p:cNvCxnSpPr>
            <a:cxnSpLocks/>
          </p:cNvCxnSpPr>
          <p:nvPr/>
        </p:nvCxnSpPr>
        <p:spPr>
          <a:xfrm flipH="1">
            <a:off x="3148033" y="5378660"/>
            <a:ext cx="1490613" cy="1861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Прямокутник 53">
            <a:extLst>
              <a:ext uri="{FF2B5EF4-FFF2-40B4-BE49-F238E27FC236}">
                <a16:creationId xmlns:a16="http://schemas.microsoft.com/office/drawing/2014/main" id="{8770B3BF-F247-4F04-8BE9-DFB0A14A18E0}"/>
              </a:ext>
            </a:extLst>
          </p:cNvPr>
          <p:cNvSpPr/>
          <p:nvPr/>
        </p:nvSpPr>
        <p:spPr>
          <a:xfrm>
            <a:off x="6173441" y="4332612"/>
            <a:ext cx="3219082" cy="9912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Територіальний центр соціального обслуговування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00" dirty="0">
                <a:solidFill>
                  <a:srgbClr val="C00000"/>
                </a:solidFill>
              </a:rPr>
              <a:t>6 громад</a:t>
            </a:r>
            <a:endParaRPr kumimoji="0" lang="x-none" sz="16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5" name="Прямокутник 54">
            <a:extLst>
              <a:ext uri="{FF2B5EF4-FFF2-40B4-BE49-F238E27FC236}">
                <a16:creationId xmlns:a16="http://schemas.microsoft.com/office/drawing/2014/main" id="{F3B601C1-8B80-42DA-B9A3-18F28852F7DC}"/>
              </a:ext>
            </a:extLst>
          </p:cNvPr>
          <p:cNvSpPr/>
          <p:nvPr/>
        </p:nvSpPr>
        <p:spPr>
          <a:xfrm>
            <a:off x="9976624" y="4297656"/>
            <a:ext cx="2034824" cy="9565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00" dirty="0">
                <a:solidFill>
                  <a:schemeClr val="tx1"/>
                </a:solidFill>
              </a:rPr>
              <a:t>Інші заклади, що надають соціальні послуги</a:t>
            </a:r>
            <a:endParaRPr kumimoji="0" lang="uk-UA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2" name="Прямокутник 61">
            <a:extLst>
              <a:ext uri="{FF2B5EF4-FFF2-40B4-BE49-F238E27FC236}">
                <a16:creationId xmlns:a16="http://schemas.microsoft.com/office/drawing/2014/main" id="{964E38DF-AF92-447B-BE03-4509D80A8250}"/>
              </a:ext>
            </a:extLst>
          </p:cNvPr>
          <p:cNvSpPr/>
          <p:nvPr/>
        </p:nvSpPr>
        <p:spPr>
          <a:xfrm>
            <a:off x="5133530" y="5565925"/>
            <a:ext cx="1466526" cy="8489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tx1"/>
                </a:solidFill>
                <a:ea typeface="Cambria" panose="02040503050406030204" pitchFamily="18" charset="0"/>
              </a:rPr>
              <a:t>Натуральної допомоги</a:t>
            </a:r>
          </a:p>
          <a:p>
            <a:pPr algn="ctr"/>
            <a:r>
              <a:rPr lang="uk-UA" sz="1600" dirty="0">
                <a:solidFill>
                  <a:srgbClr val="C00000"/>
                </a:solidFill>
                <a:ea typeface="Cambria" panose="02040503050406030204" pitchFamily="18" charset="0"/>
              </a:rPr>
              <a:t>6/8 відділень</a:t>
            </a:r>
          </a:p>
        </p:txBody>
      </p:sp>
      <p:sp>
        <p:nvSpPr>
          <p:cNvPr id="63" name="Прямокутник 62">
            <a:extLst>
              <a:ext uri="{FF2B5EF4-FFF2-40B4-BE49-F238E27FC236}">
                <a16:creationId xmlns:a16="http://schemas.microsoft.com/office/drawing/2014/main" id="{BDE1CECD-C344-42CC-BBB9-B650D99D2238}"/>
              </a:ext>
            </a:extLst>
          </p:cNvPr>
          <p:cNvSpPr/>
          <p:nvPr/>
        </p:nvSpPr>
        <p:spPr>
          <a:xfrm>
            <a:off x="3806454" y="5563209"/>
            <a:ext cx="1252564" cy="8489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tx1"/>
                </a:solidFill>
                <a:ea typeface="Cambria" panose="02040503050406030204" pitchFamily="18" charset="0"/>
              </a:rPr>
              <a:t>Догляд вдома </a:t>
            </a:r>
          </a:p>
          <a:p>
            <a:pPr algn="ctr"/>
            <a:r>
              <a:rPr lang="uk-UA" sz="1600" dirty="0">
                <a:solidFill>
                  <a:srgbClr val="C00000"/>
                </a:solidFill>
                <a:ea typeface="Cambria" panose="02040503050406030204" pitchFamily="18" charset="0"/>
              </a:rPr>
              <a:t>8 відділень</a:t>
            </a:r>
          </a:p>
        </p:txBody>
      </p:sp>
      <p:sp>
        <p:nvSpPr>
          <p:cNvPr id="64" name="Прямокутник 63">
            <a:extLst>
              <a:ext uri="{FF2B5EF4-FFF2-40B4-BE49-F238E27FC236}">
                <a16:creationId xmlns:a16="http://schemas.microsoft.com/office/drawing/2014/main" id="{96ADFC3B-C22D-431F-9B08-141AB631F7C0}"/>
              </a:ext>
            </a:extLst>
          </p:cNvPr>
          <p:cNvSpPr/>
          <p:nvPr/>
        </p:nvSpPr>
        <p:spPr>
          <a:xfrm>
            <a:off x="6672064" y="5577335"/>
            <a:ext cx="1252564" cy="8489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tx1"/>
                </a:solidFill>
                <a:ea typeface="Cambria" panose="02040503050406030204" pitchFamily="18" charset="0"/>
              </a:rPr>
              <a:t>Служба перевезень</a:t>
            </a:r>
          </a:p>
          <a:p>
            <a:pPr algn="ctr"/>
            <a:r>
              <a:rPr lang="uk-UA" sz="1600" dirty="0">
                <a:solidFill>
                  <a:schemeClr val="tx1"/>
                </a:solidFill>
                <a:ea typeface="Cambria" panose="02040503050406030204" pitchFamily="18" charset="0"/>
              </a:rPr>
              <a:t>4 </a:t>
            </a:r>
          </a:p>
        </p:txBody>
      </p:sp>
      <p:sp>
        <p:nvSpPr>
          <p:cNvPr id="65" name="Прямокутник 64">
            <a:extLst>
              <a:ext uri="{FF2B5EF4-FFF2-40B4-BE49-F238E27FC236}">
                <a16:creationId xmlns:a16="http://schemas.microsoft.com/office/drawing/2014/main" id="{D5A29E53-BCCF-4A48-B4A1-2D3A4CE3991F}"/>
              </a:ext>
            </a:extLst>
          </p:cNvPr>
          <p:cNvSpPr/>
          <p:nvPr/>
        </p:nvSpPr>
        <p:spPr>
          <a:xfrm>
            <a:off x="8026179" y="5576519"/>
            <a:ext cx="1378792" cy="8489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tx1"/>
                </a:solidFill>
                <a:ea typeface="Cambria" panose="02040503050406030204" pitchFamily="18" charset="0"/>
              </a:rPr>
              <a:t>Денне перебування</a:t>
            </a:r>
          </a:p>
          <a:p>
            <a:pPr algn="ctr"/>
            <a:r>
              <a:rPr lang="uk-UA" sz="1600" dirty="0">
                <a:solidFill>
                  <a:srgbClr val="C00000"/>
                </a:solidFill>
                <a:ea typeface="Cambria" panose="02040503050406030204" pitchFamily="18" charset="0"/>
              </a:rPr>
              <a:t>5 відділень</a:t>
            </a:r>
          </a:p>
        </p:txBody>
      </p:sp>
      <p:sp>
        <p:nvSpPr>
          <p:cNvPr id="66" name="Прямокутник 65">
            <a:extLst>
              <a:ext uri="{FF2B5EF4-FFF2-40B4-BE49-F238E27FC236}">
                <a16:creationId xmlns:a16="http://schemas.microsoft.com/office/drawing/2014/main" id="{6E0BE5A1-CB49-49B5-B9AC-F0C6386FF056}"/>
              </a:ext>
            </a:extLst>
          </p:cNvPr>
          <p:cNvSpPr/>
          <p:nvPr/>
        </p:nvSpPr>
        <p:spPr>
          <a:xfrm>
            <a:off x="9514679" y="5573178"/>
            <a:ext cx="1518353" cy="8489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500" dirty="0">
                <a:solidFill>
                  <a:schemeClr val="tx1"/>
                </a:solidFill>
                <a:ea typeface="Cambria" panose="02040503050406030204" pitchFamily="18" charset="0"/>
              </a:rPr>
              <a:t>Стаціонарний догляд</a:t>
            </a:r>
          </a:p>
          <a:p>
            <a:pPr algn="ctr"/>
            <a:r>
              <a:rPr lang="uk-UA" sz="1200" dirty="0">
                <a:solidFill>
                  <a:srgbClr val="C00000"/>
                </a:solidFill>
                <a:ea typeface="Cambria" panose="02040503050406030204" pitchFamily="18" charset="0"/>
              </a:rPr>
              <a:t>6 відділень</a:t>
            </a:r>
          </a:p>
          <a:p>
            <a:pPr algn="ctr"/>
            <a:r>
              <a:rPr lang="uk-UA" sz="1200" dirty="0">
                <a:solidFill>
                  <a:srgbClr val="C00000"/>
                </a:solidFill>
                <a:ea typeface="Cambria" panose="02040503050406030204" pitchFamily="18" charset="0"/>
              </a:rPr>
              <a:t>4громади</a:t>
            </a:r>
          </a:p>
        </p:txBody>
      </p:sp>
      <p:sp>
        <p:nvSpPr>
          <p:cNvPr id="67" name="Прямокутник 66">
            <a:extLst>
              <a:ext uri="{FF2B5EF4-FFF2-40B4-BE49-F238E27FC236}">
                <a16:creationId xmlns:a16="http://schemas.microsoft.com/office/drawing/2014/main" id="{1E013807-82D0-43FC-BDAE-FAB9C3B86D21}"/>
              </a:ext>
            </a:extLst>
          </p:cNvPr>
          <p:cNvSpPr/>
          <p:nvPr/>
        </p:nvSpPr>
        <p:spPr>
          <a:xfrm>
            <a:off x="11111556" y="5560410"/>
            <a:ext cx="961096" cy="8489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tx1"/>
                </a:solidFill>
                <a:ea typeface="Cambria" panose="02040503050406030204" pitchFamily="18" charset="0"/>
              </a:rPr>
              <a:t>Пункт прокату</a:t>
            </a:r>
          </a:p>
          <a:p>
            <a:pPr algn="ctr"/>
            <a:endParaRPr lang="uk-UA" sz="1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8" name="Пряма зі стрілкою 77">
            <a:extLst>
              <a:ext uri="{FF2B5EF4-FFF2-40B4-BE49-F238E27FC236}">
                <a16:creationId xmlns:a16="http://schemas.microsoft.com/office/drawing/2014/main" id="{FF5043AE-4CBD-447B-933E-91C95D0578A2}"/>
              </a:ext>
            </a:extLst>
          </p:cNvPr>
          <p:cNvCxnSpPr>
            <a:cxnSpLocks/>
          </p:cNvCxnSpPr>
          <p:nvPr/>
        </p:nvCxnSpPr>
        <p:spPr>
          <a:xfrm>
            <a:off x="4591944" y="5367899"/>
            <a:ext cx="331618" cy="1984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 зі стрілкою 78">
            <a:extLst>
              <a:ext uri="{FF2B5EF4-FFF2-40B4-BE49-F238E27FC236}">
                <a16:creationId xmlns:a16="http://schemas.microsoft.com/office/drawing/2014/main" id="{BEE9EB7C-771C-4850-8A62-AF24FBE2F220}"/>
              </a:ext>
            </a:extLst>
          </p:cNvPr>
          <p:cNvCxnSpPr>
            <a:cxnSpLocks/>
            <a:endCxn id="62" idx="0"/>
          </p:cNvCxnSpPr>
          <p:nvPr/>
        </p:nvCxnSpPr>
        <p:spPr>
          <a:xfrm>
            <a:off x="4265252" y="5390696"/>
            <a:ext cx="1601541" cy="175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 зі стрілкою 84">
            <a:extLst>
              <a:ext uri="{FF2B5EF4-FFF2-40B4-BE49-F238E27FC236}">
                <a16:creationId xmlns:a16="http://schemas.microsoft.com/office/drawing/2014/main" id="{70853D35-6E17-43C2-A26A-EE6ADAE7FACC}"/>
              </a:ext>
            </a:extLst>
          </p:cNvPr>
          <p:cNvCxnSpPr>
            <a:stCxn id="54" idx="2"/>
          </p:cNvCxnSpPr>
          <p:nvPr/>
        </p:nvCxnSpPr>
        <p:spPr>
          <a:xfrm flipH="1">
            <a:off x="6312024" y="5323829"/>
            <a:ext cx="1470958" cy="2278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 зі стрілкою 85">
            <a:extLst>
              <a:ext uri="{FF2B5EF4-FFF2-40B4-BE49-F238E27FC236}">
                <a16:creationId xmlns:a16="http://schemas.microsoft.com/office/drawing/2014/main" id="{318F1662-9EC1-4031-B705-5BAAD0EA0842}"/>
              </a:ext>
            </a:extLst>
          </p:cNvPr>
          <p:cNvCxnSpPr>
            <a:cxnSpLocks/>
            <a:stCxn id="54" idx="2"/>
          </p:cNvCxnSpPr>
          <p:nvPr/>
        </p:nvCxnSpPr>
        <p:spPr>
          <a:xfrm flipH="1">
            <a:off x="4956751" y="5323829"/>
            <a:ext cx="2826231" cy="2076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 зі стрілкою 88">
            <a:extLst>
              <a:ext uri="{FF2B5EF4-FFF2-40B4-BE49-F238E27FC236}">
                <a16:creationId xmlns:a16="http://schemas.microsoft.com/office/drawing/2014/main" id="{BC940A30-BB35-48ED-84EC-6527A99A84E6}"/>
              </a:ext>
            </a:extLst>
          </p:cNvPr>
          <p:cNvCxnSpPr>
            <a:cxnSpLocks/>
            <a:stCxn id="54" idx="2"/>
            <a:endCxn id="64" idx="0"/>
          </p:cNvCxnSpPr>
          <p:nvPr/>
        </p:nvCxnSpPr>
        <p:spPr>
          <a:xfrm flipH="1">
            <a:off x="7298346" y="5323829"/>
            <a:ext cx="484636" cy="2535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 зі стрілкою 89">
            <a:extLst>
              <a:ext uri="{FF2B5EF4-FFF2-40B4-BE49-F238E27FC236}">
                <a16:creationId xmlns:a16="http://schemas.microsoft.com/office/drawing/2014/main" id="{BC156441-CECC-41BD-A116-B0D704B770AF}"/>
              </a:ext>
            </a:extLst>
          </p:cNvPr>
          <p:cNvCxnSpPr>
            <a:cxnSpLocks/>
            <a:endCxn id="65" idx="0"/>
          </p:cNvCxnSpPr>
          <p:nvPr/>
        </p:nvCxnSpPr>
        <p:spPr>
          <a:xfrm>
            <a:off x="7525068" y="5386093"/>
            <a:ext cx="1190507" cy="1904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 зі стрілкою 90">
            <a:extLst>
              <a:ext uri="{FF2B5EF4-FFF2-40B4-BE49-F238E27FC236}">
                <a16:creationId xmlns:a16="http://schemas.microsoft.com/office/drawing/2014/main" id="{9BDE71A2-D745-4F3A-849C-B06D2DB9444A}"/>
              </a:ext>
            </a:extLst>
          </p:cNvPr>
          <p:cNvCxnSpPr>
            <a:cxnSpLocks/>
            <a:stCxn id="54" idx="2"/>
            <a:endCxn id="66" idx="0"/>
          </p:cNvCxnSpPr>
          <p:nvPr/>
        </p:nvCxnSpPr>
        <p:spPr>
          <a:xfrm>
            <a:off x="7782982" y="5323829"/>
            <a:ext cx="2490874" cy="2493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 зі стрілкою 96">
            <a:extLst>
              <a:ext uri="{FF2B5EF4-FFF2-40B4-BE49-F238E27FC236}">
                <a16:creationId xmlns:a16="http://schemas.microsoft.com/office/drawing/2014/main" id="{4B6C15DE-A288-4896-9108-C379D4AD83B7}"/>
              </a:ext>
            </a:extLst>
          </p:cNvPr>
          <p:cNvCxnSpPr>
            <a:cxnSpLocks/>
            <a:stCxn id="54" idx="2"/>
            <a:endCxn id="67" idx="0"/>
          </p:cNvCxnSpPr>
          <p:nvPr/>
        </p:nvCxnSpPr>
        <p:spPr>
          <a:xfrm>
            <a:off x="7782982" y="5323829"/>
            <a:ext cx="3809122" cy="2365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396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424" y="309663"/>
            <a:ext cx="9777450" cy="1630159"/>
          </a:xfrm>
        </p:spPr>
        <p:txBody>
          <a:bodyPr>
            <a:normAutofit fontScale="90000"/>
          </a:bodyPr>
          <a:lstStyle/>
          <a:p>
            <a:br>
              <a:rPr lang="uk-UA" sz="3200" dirty="0">
                <a:solidFill>
                  <a:srgbClr val="002060"/>
                </a:solidFill>
              </a:rPr>
            </a:br>
            <a:r>
              <a:rPr lang="uk-UA" sz="4000" dirty="0"/>
              <a:t>Соціально демографічна характеристика.</a:t>
            </a:r>
            <a:br>
              <a:rPr lang="uk-UA" sz="4000" dirty="0"/>
            </a:br>
            <a:r>
              <a:rPr lang="uk-UA" sz="4000" dirty="0"/>
              <a:t>Результати кабінетного аналізу</a:t>
            </a:r>
            <a:br>
              <a:rPr lang="uk-UA" sz="3200" dirty="0">
                <a:solidFill>
                  <a:srgbClr val="002060"/>
                </a:solidFill>
              </a:rPr>
            </a:b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988841"/>
            <a:ext cx="10515600" cy="3744416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uk-UA" sz="1900" dirty="0">
                <a:solidFill>
                  <a:srgbClr val="002060"/>
                </a:solidFill>
              </a:rPr>
              <a:t>В громадах відсутній або неповний соціально демографічний, гендерний паспорт громади. Є лише окремі дані по певним вразливим групам населення. Не по всіх вразливих групах є дані, що </a:t>
            </a:r>
            <a:r>
              <a:rPr lang="uk-UA" sz="1900" dirty="0" err="1">
                <a:solidFill>
                  <a:srgbClr val="002060"/>
                </a:solidFill>
              </a:rPr>
              <a:t>дезагреговані</a:t>
            </a:r>
            <a:r>
              <a:rPr lang="uk-UA" sz="1900" dirty="0">
                <a:solidFill>
                  <a:srgbClr val="002060"/>
                </a:solidFill>
              </a:rPr>
              <a:t> за гендерною ознакою. Лише в окремих громадах проведено перепис домогосподарств, при цьому дані по домогосподарствах з дітьми в більшості громад відсутні.</a:t>
            </a:r>
          </a:p>
          <a:p>
            <a:pPr algn="just">
              <a:buFont typeface="Wingdings" pitchFamily="2" charset="2"/>
              <a:buChar char="Ø"/>
            </a:pPr>
            <a:r>
              <a:rPr lang="uk-UA" sz="1900" dirty="0">
                <a:solidFill>
                  <a:srgbClr val="002060"/>
                </a:solidFill>
              </a:rPr>
              <a:t>В громадах відсутня уніфікована система збору та узагальнення даних щодо чисельності різних соціальних груп, в тому числі, вразливих (кожен структурний підрозділ виконавчого комітету веде свою оперативну, в деяких випадках, статистичну звітність), це унеможливлює ефективне планування послуг.</a:t>
            </a:r>
          </a:p>
          <a:p>
            <a:pPr algn="just">
              <a:buFont typeface="Wingdings" pitchFamily="2" charset="2"/>
              <a:buChar char="Ø"/>
            </a:pPr>
            <a:r>
              <a:rPr lang="uk-UA" sz="1900" dirty="0">
                <a:solidFill>
                  <a:srgbClr val="002060"/>
                </a:solidFill>
              </a:rPr>
              <a:t>Відсутність таких даних свідчить про те, що система надання соціальних послуг в громаді є епізодичною та фрагментарною, вона не відображає ідеології та політики розвитку системи надання якісних послуг в громаді, з орієнтацією на пріоритетні для громади цільові групи, відповідно до їх потреб та забезпечення їх доступності та якості.</a:t>
            </a:r>
            <a:endParaRPr lang="ru-RU" sz="19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0610BC-DFEA-43B8-8D6B-7DECDC213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385923"/>
            <a:ext cx="10515600" cy="1476398"/>
          </a:xfrm>
        </p:spPr>
        <p:txBody>
          <a:bodyPr>
            <a:normAutofit/>
          </a:bodyPr>
          <a:lstStyle/>
          <a:p>
            <a:r>
              <a:rPr lang="uk-UA" altLang="ja-JP" sz="3600" dirty="0">
                <a:ea typeface="游ゴシック"/>
                <a:cs typeface="游ゴシック"/>
              </a:rPr>
              <a:t>Частка людей старшого віку 60+</a:t>
            </a:r>
            <a:endParaRPr lang="ru-RU" sz="3600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57EFF001-B905-4C5E-BFB3-4FCEF3B1A2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2058357"/>
              </p:ext>
            </p:extLst>
          </p:nvPr>
        </p:nvGraphicFramePr>
        <p:xfrm>
          <a:off x="838200" y="1772816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9907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F37E1A96-4217-862D-54C4-D674819BFD29}"/>
              </a:ext>
            </a:extLst>
          </p:cNvPr>
          <p:cNvGrpSpPr/>
          <p:nvPr/>
        </p:nvGrpSpPr>
        <p:grpSpPr>
          <a:xfrm>
            <a:off x="6816080" y="404080"/>
            <a:ext cx="4890906" cy="1368736"/>
            <a:chOff x="6735734" y="361587"/>
            <a:chExt cx="4890906" cy="1368736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053B0534-C6FF-5E14-275D-9D25A82E81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8177" y="421415"/>
              <a:ext cx="3508463" cy="11008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6A62A744-DF5E-D3F3-4AF5-2F8C8C83D3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5734" y="361587"/>
              <a:ext cx="1127264" cy="13687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66D1DB-2C73-753B-B214-57ECA07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7539"/>
            <a:ext cx="10515600" cy="37560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ru-RU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uk-UA" sz="1800" dirty="0">
                <a:solidFill>
                  <a:srgbClr val="002060"/>
                </a:solidFill>
              </a:rPr>
              <a:t>Думки, зауваження, висновки або рекомендації, озвучені під час цього заходу, належать авторам і не обов’язково відображають погляди ПРООН, ООН, Уряду Канади та/або інших міжнародних партнерів.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uk-UA" sz="1800" dirty="0">
                <a:solidFill>
                  <a:srgbClr val="002060"/>
                </a:solidFill>
              </a:rPr>
              <a:t>Програму ООН із відновлення та розбудови миру (UN RPP) реалізують чотири агентства ООН: Програма розвитку ООН (ПРООН), Структура ООН з питань гендерної рівності та розширення прав і можливостей жінок (ООН Жінки), Фонд ООН у галузі народонаселення (UNFPA) і Продовольча та сільськогосподарська організація ООН (ФАО).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uk-UA" sz="1800" dirty="0">
                <a:solidFill>
                  <a:srgbClr val="002060"/>
                </a:solidFill>
              </a:rPr>
              <a:t>Програму підтримують одинадцять міжнародних партнерів: Європейський Союз (ЄС), Європейський інвестиційний банк (ЄІБ), Посольство США в Україні, а також уряди Канади, Данії, Німеччини, Японії, Польщі, Швеції і Швейцарії.</a:t>
            </a:r>
          </a:p>
        </p:txBody>
      </p:sp>
    </p:spTree>
    <p:extLst>
      <p:ext uri="{BB962C8B-B14F-4D97-AF65-F5344CB8AC3E}">
        <p14:creationId xmlns:p14="http://schemas.microsoft.com/office/powerpoint/2010/main" val="275537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0610BC-DFEA-43B8-8D6B-7DECDC213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6" y="476672"/>
            <a:ext cx="10515600" cy="1325563"/>
          </a:xfrm>
        </p:spPr>
        <p:txBody>
          <a:bodyPr>
            <a:normAutofit/>
          </a:bodyPr>
          <a:lstStyle/>
          <a:p>
            <a:r>
              <a:rPr lang="uk-UA" altLang="ja-JP" sz="3600" dirty="0">
                <a:ea typeface="游ゴシック"/>
                <a:cs typeface="游ゴシック"/>
              </a:rPr>
              <a:t>Частка</a:t>
            </a:r>
            <a:r>
              <a:rPr lang="en-US" altLang="ja-JP" sz="3600" dirty="0">
                <a:ea typeface="游ゴシック"/>
                <a:cs typeface="游ゴシック"/>
              </a:rPr>
              <a:t> </a:t>
            </a:r>
            <a:r>
              <a:rPr lang="uk-UA" altLang="ja-JP" sz="3600" dirty="0">
                <a:ea typeface="游ゴシック"/>
                <a:cs typeface="游ゴシック"/>
              </a:rPr>
              <a:t>дитячого населення</a:t>
            </a:r>
            <a:endParaRPr lang="ru-RU" sz="3600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57EFF001-B905-4C5E-BFB3-4FCEF3B1A2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8501214"/>
              </p:ext>
            </p:extLst>
          </p:nvPr>
        </p:nvGraphicFramePr>
        <p:xfrm>
          <a:off x="836984" y="173106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3312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0610BC-DFEA-43B8-8D6B-7DECDC213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46" y="528437"/>
            <a:ext cx="10515600" cy="1325563"/>
          </a:xfrm>
        </p:spPr>
        <p:txBody>
          <a:bodyPr>
            <a:normAutofit/>
          </a:bodyPr>
          <a:lstStyle/>
          <a:p>
            <a:r>
              <a:rPr lang="uk-UA" altLang="ja-JP" sz="3600" dirty="0">
                <a:ea typeface="游ゴシック"/>
                <a:cs typeface="游ゴシック"/>
              </a:rPr>
              <a:t>Частка людей з інвалідністю</a:t>
            </a:r>
            <a:endParaRPr lang="ru-RU" sz="3600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57EFF001-B905-4C5E-BFB3-4FCEF3B1A2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233357"/>
              </p:ext>
            </p:extLst>
          </p:nvPr>
        </p:nvGraphicFramePr>
        <p:xfrm>
          <a:off x="838200" y="1854000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022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0610BC-DFEA-43B8-8D6B-7DECDC213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80919"/>
            <a:ext cx="10515600" cy="1325563"/>
          </a:xfrm>
        </p:spPr>
        <p:txBody>
          <a:bodyPr>
            <a:normAutofit/>
          </a:bodyPr>
          <a:lstStyle/>
          <a:p>
            <a:r>
              <a:rPr lang="uk-UA" sz="3600" dirty="0"/>
              <a:t>Кількість осіб із числа ВПО</a:t>
            </a:r>
            <a:endParaRPr lang="ru-RU" sz="3600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57EFF001-B905-4C5E-BFB3-4FCEF3B1A2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8543180"/>
              </p:ext>
            </p:extLst>
          </p:nvPr>
        </p:nvGraphicFramePr>
        <p:xfrm>
          <a:off x="838200" y="1706482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9745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0610BC-DFEA-43B8-8D6B-7DECDC213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-123203"/>
            <a:ext cx="10515600" cy="1680804"/>
          </a:xfrm>
        </p:spPr>
        <p:txBody>
          <a:bodyPr/>
          <a:lstStyle/>
          <a:p>
            <a:br>
              <a:rPr lang="uk-UA" dirty="0"/>
            </a:br>
            <a:r>
              <a:rPr lang="uk-UA" sz="3600" dirty="0"/>
              <a:t>Кількість сімей СЖО з дітьми</a:t>
            </a:r>
            <a:endParaRPr lang="ru-RU" sz="3600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57EFF001-B905-4C5E-BFB3-4FCEF3B1A2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4308308"/>
              </p:ext>
            </p:extLst>
          </p:nvPr>
        </p:nvGraphicFramePr>
        <p:xfrm>
          <a:off x="838200" y="1628800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655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0610BC-DFEA-43B8-8D6B-7DECDC213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372536"/>
            <a:ext cx="11017224" cy="1191809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rgbClr val="0070C0"/>
                </a:solidFill>
              </a:rPr>
              <a:t>Кількість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uk-UA" sz="3600" dirty="0">
                <a:solidFill>
                  <a:srgbClr val="0070C0"/>
                </a:solidFill>
              </a:rPr>
              <a:t>осіб із числа учасників/-</a:t>
            </a:r>
            <a:r>
              <a:rPr lang="uk-UA" sz="3600" dirty="0" err="1">
                <a:solidFill>
                  <a:srgbClr val="0070C0"/>
                </a:solidFill>
              </a:rPr>
              <a:t>ць</a:t>
            </a:r>
            <a:r>
              <a:rPr lang="uk-UA" sz="3600" dirty="0">
                <a:solidFill>
                  <a:srgbClr val="0070C0"/>
                </a:solidFill>
              </a:rPr>
              <a:t> АТО/ООС і бойових дій</a:t>
            </a:r>
            <a:endParaRPr lang="ru-RU" sz="3600" dirty="0">
              <a:solidFill>
                <a:srgbClr val="0070C0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57EFF001-B905-4C5E-BFB3-4FCEF3B1A2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9093344"/>
              </p:ext>
            </p:extLst>
          </p:nvPr>
        </p:nvGraphicFramePr>
        <p:xfrm>
          <a:off x="839416" y="1412776"/>
          <a:ext cx="10043900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839416" y="5589240"/>
            <a:ext cx="110172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u="sng" dirty="0" err="1"/>
              <a:t>Кількість</a:t>
            </a:r>
            <a:r>
              <a:rPr lang="ru-RU" sz="1400" u="sng" dirty="0"/>
              <a:t> </a:t>
            </a:r>
            <a:r>
              <a:rPr lang="ru-RU" sz="1400" u="sng" dirty="0" err="1"/>
              <a:t>дітей</a:t>
            </a:r>
            <a:r>
              <a:rPr lang="ru-RU" sz="1400" u="sng" dirty="0"/>
              <a:t>, </a:t>
            </a:r>
            <a:r>
              <a:rPr lang="ru-RU" sz="1400" u="sng" dirty="0" err="1"/>
              <a:t>які</a:t>
            </a:r>
            <a:r>
              <a:rPr lang="ru-RU" sz="1400" u="sng" dirty="0"/>
              <a:t>  </a:t>
            </a:r>
            <a:r>
              <a:rPr lang="ru-RU" sz="1400" u="sng" dirty="0" err="1"/>
              <a:t>втратили</a:t>
            </a:r>
            <a:r>
              <a:rPr lang="ru-RU" sz="1400" u="sng" dirty="0"/>
              <a:t> </a:t>
            </a:r>
            <a:r>
              <a:rPr lang="ru-RU" sz="1400" u="sng" dirty="0" err="1"/>
              <a:t>батьків</a:t>
            </a:r>
            <a:r>
              <a:rPr lang="ru-RU" sz="1400" u="sng" dirty="0"/>
              <a:t> </a:t>
            </a:r>
            <a:r>
              <a:rPr lang="ru-RU" sz="1400" u="sng" dirty="0" err="1"/>
              <a:t>або</a:t>
            </a:r>
            <a:r>
              <a:rPr lang="ru-RU" sz="1400" u="sng" dirty="0"/>
              <a:t> одного </a:t>
            </a:r>
            <a:r>
              <a:rPr lang="ru-RU" sz="1400" u="sng" dirty="0" err="1"/>
              <a:t>із</a:t>
            </a:r>
            <a:r>
              <a:rPr lang="ru-RU" sz="1400" u="sng" dirty="0"/>
              <a:t> </a:t>
            </a:r>
            <a:r>
              <a:rPr lang="ru-RU" sz="1400" u="sng" dirty="0" err="1"/>
              <a:t>батьків</a:t>
            </a:r>
            <a:r>
              <a:rPr lang="ru-RU" sz="1400" u="sng" dirty="0"/>
              <a:t> </a:t>
            </a:r>
            <a:r>
              <a:rPr lang="ru-RU" sz="1400" u="sng" dirty="0" err="1"/>
              <a:t>під</a:t>
            </a:r>
            <a:r>
              <a:rPr lang="ru-RU" sz="1400" u="sng" dirty="0"/>
              <a:t> час </a:t>
            </a:r>
            <a:r>
              <a:rPr lang="ru-RU" sz="1400" u="sng" dirty="0" err="1"/>
              <a:t>збройних</a:t>
            </a:r>
            <a:r>
              <a:rPr lang="ru-RU" sz="1400" u="sng" dirty="0"/>
              <a:t> </a:t>
            </a:r>
            <a:r>
              <a:rPr lang="ru-RU" sz="1400" u="sng" dirty="0" err="1"/>
              <a:t>конфліктів</a:t>
            </a:r>
            <a:r>
              <a:rPr lang="uk-UA" sz="1400" dirty="0"/>
              <a:t>:</a:t>
            </a:r>
            <a:endParaRPr lang="en-US" sz="1400" dirty="0"/>
          </a:p>
          <a:p>
            <a:r>
              <a:rPr lang="ru-RU" sz="1400" dirty="0" err="1"/>
              <a:t>Білопільська</a:t>
            </a:r>
            <a:r>
              <a:rPr lang="ru-RU" sz="1400" dirty="0"/>
              <a:t> – 7; </a:t>
            </a:r>
            <a:r>
              <a:rPr lang="ru-RU" sz="1400" dirty="0" err="1"/>
              <a:t>Вознесенська</a:t>
            </a:r>
            <a:r>
              <a:rPr lang="ru-RU" sz="1400" dirty="0"/>
              <a:t> – 19; </a:t>
            </a:r>
            <a:r>
              <a:rPr lang="ru-RU" sz="1400" dirty="0" err="1"/>
              <a:t>Коропська</a:t>
            </a:r>
            <a:r>
              <a:rPr lang="ru-RU" sz="1400" dirty="0"/>
              <a:t> – 6; Михайло-</a:t>
            </a:r>
            <a:r>
              <a:rPr lang="ru-RU" sz="1400" dirty="0" err="1"/>
              <a:t>Коцюбинська</a:t>
            </a:r>
            <a:r>
              <a:rPr lang="ru-RU" sz="1400" dirty="0"/>
              <a:t> – 1; </a:t>
            </a:r>
            <a:r>
              <a:rPr lang="uk-UA" sz="1400" dirty="0"/>
              <a:t> </a:t>
            </a:r>
            <a:r>
              <a:rPr lang="ru-RU" sz="1400" dirty="0" err="1"/>
              <a:t>Ніжинська</a:t>
            </a:r>
            <a:r>
              <a:rPr lang="ru-RU" sz="1400" dirty="0"/>
              <a:t> – 8; </a:t>
            </a:r>
            <a:r>
              <a:rPr lang="ru-RU" sz="1400" dirty="0" err="1"/>
              <a:t>Нововодолазька</a:t>
            </a:r>
            <a:r>
              <a:rPr lang="ru-RU" sz="1400" dirty="0"/>
              <a:t> - 11; </a:t>
            </a:r>
            <a:r>
              <a:rPr lang="ru-RU" sz="1400" dirty="0" err="1"/>
              <a:t>Первомайська</a:t>
            </a:r>
            <a:r>
              <a:rPr lang="ru-RU" sz="1400" dirty="0"/>
              <a:t> – 0; </a:t>
            </a:r>
            <a:r>
              <a:rPr lang="ru-RU" sz="1400" dirty="0" err="1"/>
              <a:t>Чернеччинська</a:t>
            </a:r>
            <a:r>
              <a:rPr lang="ru-RU" sz="1400" dirty="0"/>
              <a:t> – 6.</a:t>
            </a:r>
          </a:p>
        </p:txBody>
      </p:sp>
    </p:spTree>
    <p:extLst>
      <p:ext uri="{BB962C8B-B14F-4D97-AF65-F5344CB8AC3E}">
        <p14:creationId xmlns:p14="http://schemas.microsoft.com/office/powerpoint/2010/main" val="232015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216" y="404664"/>
            <a:ext cx="10515600" cy="1948555"/>
          </a:xfrm>
        </p:spPr>
        <p:txBody>
          <a:bodyPr>
            <a:normAutofit/>
          </a:bodyPr>
          <a:lstStyle/>
          <a:p>
            <a:r>
              <a:rPr lang="uk-UA" sz="3600" dirty="0"/>
              <a:t>Програмні документи розвитку громад. </a:t>
            </a:r>
            <a:br>
              <a:rPr lang="uk-UA" sz="3600" dirty="0"/>
            </a:br>
            <a:r>
              <a:rPr lang="uk-UA" sz="3600" dirty="0"/>
              <a:t>Результати кабінетного аналізу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94184" y="2204864"/>
            <a:ext cx="10370368" cy="4351338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uk-UA" sz="1800" dirty="0">
                <a:solidFill>
                  <a:srgbClr val="002060"/>
                </a:solidFill>
              </a:rPr>
              <a:t>Статути, Стратегії розвитку громад зазвичай не містять цілей, завдань заходів, спрямованих на проведення соціальної роботи, надання соціальних послуг в громаді для вразливих категорій населення;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uk-UA" sz="1800" dirty="0">
                <a:solidFill>
                  <a:srgbClr val="002060"/>
                </a:solidFill>
              </a:rPr>
              <a:t>Соціальні програми некомплексні, «розбиваються» за цільовими аудиторіями, що унеможливлює цілісне бачення та системний підхід у виробленні соціальної політики та наданні соціальних послуг;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uk-UA" sz="1800" dirty="0">
                <a:solidFill>
                  <a:srgbClr val="002060"/>
                </a:solidFill>
              </a:rPr>
              <a:t>Заходи за цільовими Програмами не вміщують конкретних соціальних послуг, спрямовані   виключно на надання соціальної допомоги, компенсації, виплати;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uk-UA" sz="1800" dirty="0">
                <a:solidFill>
                  <a:srgbClr val="002060"/>
                </a:solidFill>
              </a:rPr>
              <a:t>Цільові групи – </a:t>
            </a:r>
            <a:r>
              <a:rPr lang="uk-UA" sz="1800" dirty="0" err="1">
                <a:solidFill>
                  <a:srgbClr val="002060"/>
                </a:solidFill>
              </a:rPr>
              <a:t>бенефіціари</a:t>
            </a:r>
            <a:r>
              <a:rPr lang="uk-UA" sz="1800" dirty="0">
                <a:solidFill>
                  <a:srgbClr val="002060"/>
                </a:solidFill>
              </a:rPr>
              <a:t> Програм – визначаються ситуаційно та безвідносно до соціально-демографічної характеристики громади;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uk-UA" sz="1800" dirty="0">
                <a:solidFill>
                  <a:srgbClr val="002060"/>
                </a:solidFill>
              </a:rPr>
              <a:t>Суттєвим недоліком програмних документів є відсутність обрахування необхідних коштів і, в першу чергу, з місцевого бюджету, на впровадження заходів щодо розвитку соціальних послуг.</a:t>
            </a:r>
            <a:endParaRPr lang="ru-RU" sz="1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9167" y="650361"/>
            <a:ext cx="10515600" cy="1037531"/>
          </a:xfrm>
        </p:spPr>
        <p:txBody>
          <a:bodyPr>
            <a:noAutofit/>
          </a:bodyPr>
          <a:lstStyle/>
          <a:p>
            <a:r>
              <a:rPr lang="uk-UA" sz="3600" dirty="0"/>
              <a:t>Організація надання соціальних послуг</a:t>
            </a:r>
            <a:r>
              <a:rPr lang="en-US" sz="3600" dirty="0"/>
              <a:t>.</a:t>
            </a:r>
            <a:br>
              <a:rPr lang="uk-UA" sz="3600" dirty="0"/>
            </a:br>
            <a:r>
              <a:rPr lang="uk-UA" sz="3600" dirty="0"/>
              <a:t>Результати кабінетного аналізу</a:t>
            </a:r>
            <a:endParaRPr lang="ru-RU" sz="3600" b="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79240" y="2132856"/>
            <a:ext cx="10801200" cy="41044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000" b="1" u="sng" dirty="0">
                <a:solidFill>
                  <a:srgbClr val="FF0000"/>
                </a:solidFill>
              </a:rPr>
              <a:t>В громадах не забезпечується:</a:t>
            </a:r>
          </a:p>
          <a:p>
            <a:pPr>
              <a:buNone/>
            </a:pPr>
            <a:r>
              <a:rPr lang="uk-UA" sz="1800" dirty="0">
                <a:solidFill>
                  <a:srgbClr val="002060"/>
                </a:solidFill>
              </a:rPr>
              <a:t>1. Вивчення потреб населення в соціальних послугах, зовнішня оцінка якості соціальних послуг догляду в переважній більшості громад не проводиться, або проводиться формально;</a:t>
            </a:r>
          </a:p>
          <a:p>
            <a:pPr>
              <a:buNone/>
            </a:pPr>
            <a:r>
              <a:rPr lang="uk-UA" sz="1800" dirty="0">
                <a:solidFill>
                  <a:srgbClr val="002060"/>
                </a:solidFill>
              </a:rPr>
              <a:t>2. Аналіз соціально-демографічної ситуації, даних про осіб/сімей, які належать до вразливих груп населення або перебувають під впливом чинників, що можуть зумовити потрапляння у складні життєві обставини (далі – вразливі групи населення), які проживають на відповідній території, та не визначаються вразливі групи для оцінювання їхніх потреб;</a:t>
            </a:r>
          </a:p>
          <a:p>
            <a:pPr lvl="0">
              <a:buNone/>
            </a:pPr>
            <a:r>
              <a:rPr lang="uk-UA" sz="1800" dirty="0">
                <a:solidFill>
                  <a:srgbClr val="002060"/>
                </a:solidFill>
              </a:rPr>
              <a:t>3. Аналіз стану розвитку системи забезпечення населення соціальними послугами та фінансової спроможності територіальної громади у забезпеченні населення соціальними послугами;</a:t>
            </a:r>
          </a:p>
          <a:p>
            <a:pPr lvl="0">
              <a:buNone/>
            </a:pPr>
            <a:r>
              <a:rPr lang="uk-UA" sz="1800" dirty="0">
                <a:solidFill>
                  <a:srgbClr val="002060"/>
                </a:solidFill>
              </a:rPr>
              <a:t>4. Визначення пріоритетів у сфері соціальних послуг на короткостроковий і середньостроковий періоди;</a:t>
            </a:r>
          </a:p>
          <a:p>
            <a:pPr>
              <a:buNone/>
            </a:pPr>
            <a:r>
              <a:rPr lang="uk-UA" sz="1800" dirty="0">
                <a:solidFill>
                  <a:srgbClr val="002060"/>
                </a:solidFill>
              </a:rPr>
              <a:t>5. Розроблення пропозицій щодо розвитку та організації надання соціальних послуг з урахуванням визначених потреб населення громади;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21437"/>
            <a:ext cx="7850088" cy="1164668"/>
          </a:xfrm>
        </p:spPr>
        <p:txBody>
          <a:bodyPr>
            <a:normAutofit fontScale="90000"/>
          </a:bodyPr>
          <a:lstStyle/>
          <a:p>
            <a:br>
              <a:rPr lang="uk-UA" sz="3600" dirty="0"/>
            </a:br>
            <a:r>
              <a:rPr lang="uk-UA" sz="4000" dirty="0"/>
              <a:t>Організація надання соціальних послуг.</a:t>
            </a:r>
            <a:br>
              <a:rPr lang="uk-UA" sz="4000" dirty="0"/>
            </a:br>
            <a:r>
              <a:rPr lang="uk-UA" sz="4000" dirty="0"/>
              <a:t>Результати кабінетного аналізу</a:t>
            </a:r>
            <a:endParaRPr lang="ru-RU" sz="4000" b="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1384" y="2000240"/>
            <a:ext cx="10801200" cy="4448795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110000"/>
              </a:lnSpc>
              <a:buFont typeface="+mj-lt"/>
              <a:buAutoNum type="arabicPeriod" startAt="6"/>
            </a:pPr>
            <a:r>
              <a:rPr lang="uk-UA" sz="1800" dirty="0">
                <a:solidFill>
                  <a:srgbClr val="002060"/>
                </a:solidFill>
              </a:rPr>
              <a:t>Більш доступними та системними в громадах є соціальні послуги, що надаються особам похилого віку, особам з інвалідністю;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 startAt="6"/>
            </a:pPr>
            <a:r>
              <a:rPr lang="uk-UA" sz="1800" dirty="0">
                <a:solidFill>
                  <a:srgbClr val="002060"/>
                </a:solidFill>
              </a:rPr>
              <a:t>Менш охоплені соціальними послугами в громаді сім'ї, що опинилися в складних життєвих обставинах, сім'ї, які виховують дітей з інвалідністю, дітей-сиріт,  дітей, позбавлених батьківського піклування, сімейні форми виховання, сім'ї внутрішньо переміщених осіб з дітьми, одинокі батьки з дітьми;</a:t>
            </a:r>
          </a:p>
          <a:p>
            <a:pPr marL="342900" lvl="0" indent="-342900">
              <a:lnSpc>
                <a:spcPct val="110000"/>
              </a:lnSpc>
              <a:buFont typeface="+mj-lt"/>
              <a:buAutoNum type="arabicPeriod" startAt="6"/>
            </a:pPr>
            <a:r>
              <a:rPr lang="uk-UA" sz="1800" dirty="0">
                <a:solidFill>
                  <a:srgbClr val="002060"/>
                </a:solidFill>
              </a:rPr>
              <a:t>В громадах відсутня реальна оцінка попиту на соціальні послуги;</a:t>
            </a:r>
          </a:p>
          <a:p>
            <a:pPr marL="342900" lvl="0" indent="-342900">
              <a:lnSpc>
                <a:spcPct val="110000"/>
              </a:lnSpc>
              <a:buFont typeface="+mj-lt"/>
              <a:buAutoNum type="arabicPeriod" startAt="6"/>
            </a:pPr>
            <a:r>
              <a:rPr lang="uk-UA" sz="1800" dirty="0">
                <a:solidFill>
                  <a:srgbClr val="002060"/>
                </a:solidFill>
              </a:rPr>
              <a:t>Результати опитування працівників Терцентрів/ЦНСП показав, що в громадах є попит на нові послуги, зокрема для осіб похилого віку, з інвалідністю та учасників бойових дій та членів їх сімей – послуги соціально-психологічної реабілітації, послуги натуральної допомоги (Соціальна пральня, соціальна баня), стаціонарного догляду, підтриманого проживання; тимчасового перепочинку для осіб, які здійснюють догляд за дітьми з інвалідністю, осіб, що здійснюють догляд за особами з інвалідністю, особами, які мають невиліковні хвороби, хвороби, що потребують тривалого лікування;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 startAt="6"/>
            </a:pPr>
            <a:r>
              <a:rPr lang="uk-UA" sz="1800" dirty="0">
                <a:solidFill>
                  <a:srgbClr val="002060"/>
                </a:solidFill>
              </a:rPr>
              <a:t>Відсутні надавачі соціальних послуг недержавного сектору.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424" y="980728"/>
            <a:ext cx="10515600" cy="1584176"/>
          </a:xfrm>
        </p:spPr>
        <p:txBody>
          <a:bodyPr>
            <a:noAutofit/>
          </a:bodyPr>
          <a:lstStyle/>
          <a:p>
            <a:r>
              <a:rPr lang="uk-UA" sz="3600" dirty="0"/>
              <a:t>Аналіз стану організації та надання соціальних послуг догляду вдома, паліативного догляду, натуральної допомоги. Результати соціологічного дослідження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92542" y="270892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600" b="1" dirty="0">
                <a:solidFill>
                  <a:schemeClr val="accent6"/>
                </a:solidFill>
              </a:rPr>
              <a:t>                </a:t>
            </a:r>
            <a:r>
              <a:rPr lang="uk-UA" sz="3200" b="1" dirty="0">
                <a:solidFill>
                  <a:schemeClr val="accent6"/>
                </a:solidFill>
                <a:cs typeface="Arial" pitchFamily="34" charset="0"/>
              </a:rPr>
              <a:t>Соціальна послуга </a:t>
            </a:r>
            <a:r>
              <a:rPr lang="uk-UA" sz="3200" b="1" u="sng" dirty="0">
                <a:solidFill>
                  <a:schemeClr val="accent6"/>
                </a:solidFill>
                <a:cs typeface="Arial" pitchFamily="34" charset="0"/>
              </a:rPr>
              <a:t>догляду вдома </a:t>
            </a:r>
          </a:p>
          <a:p>
            <a:pPr marL="0" indent="0">
              <a:buNone/>
            </a:pPr>
            <a:endParaRPr lang="uk-UA" sz="3200" b="1" u="sng" dirty="0">
              <a:solidFill>
                <a:schemeClr val="accent6"/>
              </a:solidFill>
              <a:cs typeface="Arial" pitchFamily="34" charset="0"/>
            </a:endParaRPr>
          </a:p>
          <a:p>
            <a:pPr marL="0" indent="0">
              <a:buNone/>
            </a:pPr>
            <a:endParaRPr lang="uk-UA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uk-UA" b="1" dirty="0"/>
              <a:t>	</a:t>
            </a:r>
            <a:endParaRPr lang="ru-RU" dirty="0"/>
          </a:p>
        </p:txBody>
      </p:sp>
      <p:sp>
        <p:nvSpPr>
          <p:cNvPr id="8" name="object 7"/>
          <p:cNvSpPr/>
          <p:nvPr/>
        </p:nvSpPr>
        <p:spPr>
          <a:xfrm>
            <a:off x="1452530" y="3351795"/>
            <a:ext cx="2361503" cy="2160240"/>
          </a:xfrm>
          <a:custGeom>
            <a:avLst/>
            <a:gdLst/>
            <a:ahLst/>
            <a:cxnLst/>
            <a:rect l="l" t="t" r="r" b="b"/>
            <a:pathLst>
              <a:path w="2487295" h="2125979">
                <a:moveTo>
                  <a:pt x="0" y="0"/>
                </a:moveTo>
                <a:lnTo>
                  <a:pt x="2107679" y="0"/>
                </a:lnTo>
                <a:lnTo>
                  <a:pt x="2487168" y="1062990"/>
                </a:lnTo>
                <a:lnTo>
                  <a:pt x="2107679" y="2125980"/>
                </a:lnTo>
                <a:lnTo>
                  <a:pt x="0" y="21259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43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lang="uk-UA" dirty="0"/>
          </a:p>
          <a:p>
            <a:pPr algn="ctr"/>
            <a:r>
              <a:rPr lang="uk-UA" b="1" dirty="0"/>
              <a:t>Доступність </a:t>
            </a:r>
          </a:p>
          <a:p>
            <a:pPr algn="ctr"/>
            <a:r>
              <a:rPr lang="uk-UA" b="1" dirty="0"/>
              <a:t>послуг </a:t>
            </a:r>
          </a:p>
          <a:p>
            <a:pPr algn="ctr"/>
            <a:r>
              <a:rPr lang="uk-UA" b="1" dirty="0"/>
              <a:t>для представників громади</a:t>
            </a:r>
          </a:p>
          <a:p>
            <a:endParaRPr dirty="0"/>
          </a:p>
        </p:txBody>
      </p:sp>
      <p:grpSp>
        <p:nvGrpSpPr>
          <p:cNvPr id="9" name="object 9"/>
          <p:cNvGrpSpPr/>
          <p:nvPr/>
        </p:nvGrpSpPr>
        <p:grpSpPr>
          <a:xfrm>
            <a:off x="3431704" y="3351795"/>
            <a:ext cx="2361503" cy="2160240"/>
            <a:chOff x="2521457" y="1338833"/>
            <a:chExt cx="3148670" cy="212598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0" name="object 10"/>
            <p:cNvSpPr/>
            <p:nvPr/>
          </p:nvSpPr>
          <p:spPr>
            <a:xfrm>
              <a:off x="2521457" y="1338833"/>
              <a:ext cx="2993390" cy="2125980"/>
            </a:xfrm>
            <a:custGeom>
              <a:avLst/>
              <a:gdLst/>
              <a:ahLst/>
              <a:cxnLst/>
              <a:rect l="l" t="t" r="r" b="b"/>
              <a:pathLst>
                <a:path w="2993390" h="2125979">
                  <a:moveTo>
                    <a:pt x="2547556" y="0"/>
                  </a:moveTo>
                  <a:lnTo>
                    <a:pt x="0" y="0"/>
                  </a:lnTo>
                  <a:lnTo>
                    <a:pt x="445579" y="1062990"/>
                  </a:lnTo>
                  <a:lnTo>
                    <a:pt x="0" y="2125980"/>
                  </a:lnTo>
                  <a:lnTo>
                    <a:pt x="2547556" y="2125980"/>
                  </a:lnTo>
                  <a:lnTo>
                    <a:pt x="2993136" y="1062990"/>
                  </a:lnTo>
                  <a:lnTo>
                    <a:pt x="2547556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521457" y="1338833"/>
              <a:ext cx="3148670" cy="2125980"/>
            </a:xfrm>
            <a:custGeom>
              <a:avLst/>
              <a:gdLst/>
              <a:ahLst/>
              <a:cxnLst/>
              <a:rect l="l" t="t" r="r" b="b"/>
              <a:pathLst>
                <a:path w="2993390" h="2125979">
                  <a:moveTo>
                    <a:pt x="0" y="0"/>
                  </a:moveTo>
                  <a:lnTo>
                    <a:pt x="2547556" y="0"/>
                  </a:lnTo>
                  <a:lnTo>
                    <a:pt x="2993136" y="1062990"/>
                  </a:lnTo>
                  <a:lnTo>
                    <a:pt x="2547556" y="2125980"/>
                  </a:lnTo>
                  <a:lnTo>
                    <a:pt x="0" y="2125980"/>
                  </a:lnTo>
                  <a:lnTo>
                    <a:pt x="445579" y="10629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84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r>
                <a:rPr lang="uk-UA" b="1" dirty="0"/>
                <a:t>       </a:t>
              </a:r>
            </a:p>
            <a:p>
              <a:r>
                <a:rPr lang="uk-UA" b="1" dirty="0"/>
                <a:t>         </a:t>
              </a:r>
            </a:p>
            <a:p>
              <a:r>
                <a:rPr lang="uk-UA" b="1" dirty="0"/>
                <a:t>           Бар</a:t>
              </a:r>
              <a:r>
                <a:rPr lang="en-US" b="1" dirty="0"/>
                <a:t>’</a:t>
              </a:r>
              <a:r>
                <a:rPr lang="uk-UA" b="1" dirty="0"/>
                <a:t>єри</a:t>
              </a:r>
            </a:p>
            <a:p>
              <a:r>
                <a:rPr lang="uk-UA" b="1" dirty="0"/>
                <a:t>            у доступності</a:t>
              </a:r>
            </a:p>
            <a:p>
              <a:endParaRPr dirty="0"/>
            </a:p>
          </p:txBody>
        </p:sp>
      </p:grpSp>
      <p:grpSp>
        <p:nvGrpSpPr>
          <p:cNvPr id="12" name="object 13"/>
          <p:cNvGrpSpPr/>
          <p:nvPr/>
        </p:nvGrpSpPr>
        <p:grpSpPr>
          <a:xfrm>
            <a:off x="5358176" y="3359987"/>
            <a:ext cx="3828356" cy="2158359"/>
            <a:chOff x="5104638" y="1338832"/>
            <a:chExt cx="4710428" cy="2125981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3" name="object 14"/>
            <p:cNvSpPr/>
            <p:nvPr/>
          </p:nvSpPr>
          <p:spPr>
            <a:xfrm>
              <a:off x="5104638" y="1338833"/>
              <a:ext cx="2737485" cy="2125980"/>
            </a:xfrm>
            <a:custGeom>
              <a:avLst/>
              <a:gdLst/>
              <a:ahLst/>
              <a:cxnLst/>
              <a:rect l="l" t="t" r="r" b="b"/>
              <a:pathLst>
                <a:path w="2737484" h="2125979">
                  <a:moveTo>
                    <a:pt x="2345461" y="0"/>
                  </a:moveTo>
                  <a:lnTo>
                    <a:pt x="0" y="0"/>
                  </a:lnTo>
                  <a:lnTo>
                    <a:pt x="391642" y="1062990"/>
                  </a:lnTo>
                  <a:lnTo>
                    <a:pt x="0" y="2125980"/>
                  </a:lnTo>
                  <a:lnTo>
                    <a:pt x="2345461" y="2125980"/>
                  </a:lnTo>
                  <a:lnTo>
                    <a:pt x="2737104" y="1062990"/>
                  </a:lnTo>
                  <a:lnTo>
                    <a:pt x="2345461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5"/>
            <p:cNvSpPr/>
            <p:nvPr/>
          </p:nvSpPr>
          <p:spPr>
            <a:xfrm>
              <a:off x="5104638" y="1338833"/>
              <a:ext cx="2737485" cy="2125980"/>
            </a:xfrm>
            <a:custGeom>
              <a:avLst/>
              <a:gdLst/>
              <a:ahLst/>
              <a:cxnLst/>
              <a:rect l="l" t="t" r="r" b="b"/>
              <a:pathLst>
                <a:path w="2737484" h="2125979">
                  <a:moveTo>
                    <a:pt x="0" y="0"/>
                  </a:moveTo>
                  <a:lnTo>
                    <a:pt x="2345461" y="0"/>
                  </a:lnTo>
                  <a:lnTo>
                    <a:pt x="2737104" y="1062990"/>
                  </a:lnTo>
                  <a:lnTo>
                    <a:pt x="2345461" y="2125980"/>
                  </a:lnTo>
                  <a:lnTo>
                    <a:pt x="0" y="2125980"/>
                  </a:lnTo>
                  <a:lnTo>
                    <a:pt x="391642" y="10629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84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r>
                <a:rPr lang="uk-UA" dirty="0"/>
                <a:t>     </a:t>
              </a:r>
            </a:p>
            <a:p>
              <a:r>
                <a:rPr lang="uk-UA" b="1" dirty="0"/>
                <a:t>     Відповідність   </a:t>
              </a:r>
            </a:p>
            <a:p>
              <a:r>
                <a:rPr lang="uk-UA" b="1" dirty="0"/>
                <a:t>         послуги</a:t>
              </a:r>
            </a:p>
            <a:p>
              <a:r>
                <a:rPr lang="uk-UA" b="1" dirty="0"/>
                <a:t>          догляду </a:t>
              </a:r>
            </a:p>
            <a:p>
              <a:r>
                <a:rPr lang="uk-UA" b="1" dirty="0"/>
                <a:t>         потребам</a:t>
              </a:r>
              <a:endParaRPr b="1" dirty="0"/>
            </a:p>
          </p:txBody>
        </p:sp>
        <p:sp>
          <p:nvSpPr>
            <p:cNvPr id="15" name="object 16"/>
            <p:cNvSpPr/>
            <p:nvPr/>
          </p:nvSpPr>
          <p:spPr>
            <a:xfrm>
              <a:off x="7433310" y="1338833"/>
              <a:ext cx="2364105" cy="2125980"/>
            </a:xfrm>
            <a:custGeom>
              <a:avLst/>
              <a:gdLst/>
              <a:ahLst/>
              <a:cxnLst/>
              <a:rect l="l" t="t" r="r" b="b"/>
              <a:pathLst>
                <a:path w="2364104" h="2125979">
                  <a:moveTo>
                    <a:pt x="1972081" y="0"/>
                  </a:moveTo>
                  <a:lnTo>
                    <a:pt x="0" y="0"/>
                  </a:lnTo>
                  <a:lnTo>
                    <a:pt x="391642" y="1062990"/>
                  </a:lnTo>
                  <a:lnTo>
                    <a:pt x="0" y="2125980"/>
                  </a:lnTo>
                  <a:lnTo>
                    <a:pt x="1972081" y="2125980"/>
                  </a:lnTo>
                  <a:lnTo>
                    <a:pt x="2363724" y="1062990"/>
                  </a:lnTo>
                  <a:lnTo>
                    <a:pt x="1972081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7"/>
            <p:cNvSpPr/>
            <p:nvPr/>
          </p:nvSpPr>
          <p:spPr>
            <a:xfrm>
              <a:off x="7450962" y="1338832"/>
              <a:ext cx="2364104" cy="2111692"/>
            </a:xfrm>
            <a:custGeom>
              <a:avLst/>
              <a:gdLst/>
              <a:ahLst/>
              <a:cxnLst/>
              <a:rect l="l" t="t" r="r" b="b"/>
              <a:pathLst>
                <a:path w="2364104" h="2125979">
                  <a:moveTo>
                    <a:pt x="0" y="0"/>
                  </a:moveTo>
                  <a:lnTo>
                    <a:pt x="1972081" y="0"/>
                  </a:lnTo>
                  <a:lnTo>
                    <a:pt x="2363724" y="1062990"/>
                  </a:lnTo>
                  <a:lnTo>
                    <a:pt x="1972081" y="2125980"/>
                  </a:lnTo>
                  <a:lnTo>
                    <a:pt x="0" y="2125980"/>
                  </a:lnTo>
                  <a:lnTo>
                    <a:pt x="391642" y="1062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284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r>
                <a:rPr lang="uk-UA" dirty="0"/>
                <a:t>       </a:t>
              </a:r>
            </a:p>
            <a:p>
              <a:r>
                <a:rPr lang="uk-UA" b="1" dirty="0"/>
                <a:t>      </a:t>
              </a:r>
            </a:p>
            <a:p>
              <a:r>
                <a:rPr lang="uk-UA" b="1" dirty="0"/>
                <a:t>       </a:t>
              </a:r>
              <a:r>
                <a:rPr lang="uk-UA" sz="1700" b="1" dirty="0"/>
                <a:t>Рівень </a:t>
              </a:r>
            </a:p>
            <a:p>
              <a:r>
                <a:rPr lang="uk-UA" sz="1700" b="1" dirty="0"/>
                <a:t>        задоволеності</a:t>
              </a:r>
            </a:p>
            <a:p>
              <a:endParaRPr dirty="0"/>
            </a:p>
          </p:txBody>
        </p:sp>
      </p:grpSp>
      <p:grpSp>
        <p:nvGrpSpPr>
          <p:cNvPr id="17" name="object 19"/>
          <p:cNvGrpSpPr/>
          <p:nvPr/>
        </p:nvGrpSpPr>
        <p:grpSpPr>
          <a:xfrm>
            <a:off x="8777376" y="3338231"/>
            <a:ext cx="2491052" cy="2187368"/>
            <a:chOff x="9389293" y="1310399"/>
            <a:chExt cx="2772277" cy="2154414"/>
          </a:xfrm>
          <a:solidFill>
            <a:srgbClr val="92D050"/>
          </a:solidFill>
        </p:grpSpPr>
        <p:sp>
          <p:nvSpPr>
            <p:cNvPr id="18" name="object 20"/>
            <p:cNvSpPr/>
            <p:nvPr/>
          </p:nvSpPr>
          <p:spPr>
            <a:xfrm>
              <a:off x="9414509" y="1338833"/>
              <a:ext cx="2364105" cy="2125980"/>
            </a:xfrm>
            <a:custGeom>
              <a:avLst/>
              <a:gdLst/>
              <a:ahLst/>
              <a:cxnLst/>
              <a:rect l="l" t="t" r="r" b="b"/>
              <a:pathLst>
                <a:path w="2364104" h="2125979">
                  <a:moveTo>
                    <a:pt x="1972081" y="0"/>
                  </a:moveTo>
                  <a:lnTo>
                    <a:pt x="0" y="0"/>
                  </a:lnTo>
                  <a:lnTo>
                    <a:pt x="391642" y="1062990"/>
                  </a:lnTo>
                  <a:lnTo>
                    <a:pt x="0" y="2125980"/>
                  </a:lnTo>
                  <a:lnTo>
                    <a:pt x="1972081" y="2125980"/>
                  </a:lnTo>
                  <a:lnTo>
                    <a:pt x="2363724" y="1062990"/>
                  </a:lnTo>
                  <a:lnTo>
                    <a:pt x="1972081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1"/>
            <p:cNvSpPr/>
            <p:nvPr/>
          </p:nvSpPr>
          <p:spPr>
            <a:xfrm>
              <a:off x="9389293" y="1310399"/>
              <a:ext cx="2772277" cy="2140197"/>
            </a:xfrm>
            <a:custGeom>
              <a:avLst/>
              <a:gdLst/>
              <a:ahLst/>
              <a:cxnLst/>
              <a:rect l="l" t="t" r="r" b="b"/>
              <a:pathLst>
                <a:path w="2364104" h="2125979">
                  <a:moveTo>
                    <a:pt x="0" y="0"/>
                  </a:moveTo>
                  <a:lnTo>
                    <a:pt x="1972081" y="0"/>
                  </a:lnTo>
                  <a:lnTo>
                    <a:pt x="2363724" y="1062990"/>
                  </a:lnTo>
                  <a:lnTo>
                    <a:pt x="1972081" y="2125980"/>
                  </a:lnTo>
                  <a:lnTo>
                    <a:pt x="0" y="2125980"/>
                  </a:lnTo>
                  <a:lnTo>
                    <a:pt x="391642" y="10629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8435">
              <a:solidFill>
                <a:srgbClr val="000000"/>
              </a:solidFill>
            </a:ln>
            <a:scene3d>
              <a:camera prst="orthographicFront"/>
              <a:lightRig rig="threePt" dir="t"/>
            </a:scene3d>
            <a:sp3d contourW="12700">
              <a:contourClr>
                <a:schemeClr val="accent6">
                  <a:lumMod val="40000"/>
                  <a:lumOff val="60000"/>
                </a:schemeClr>
              </a:contourClr>
            </a:sp3d>
          </p:spPr>
          <p:txBody>
            <a:bodyPr wrap="square" lIns="0" tIns="0" rIns="0" bIns="0" rtlCol="0"/>
            <a:lstStyle/>
            <a:p>
              <a:r>
                <a:rPr lang="uk-UA" dirty="0"/>
                <a:t>        </a:t>
              </a:r>
            </a:p>
            <a:p>
              <a:r>
                <a:rPr lang="uk-UA" sz="1700" b="1" dirty="0"/>
                <a:t>         Попит на послуги </a:t>
              </a:r>
            </a:p>
            <a:p>
              <a:r>
                <a:rPr lang="uk-UA" sz="1700" b="1" dirty="0"/>
                <a:t>             Мобільної</a:t>
              </a:r>
            </a:p>
            <a:p>
              <a:r>
                <a:rPr lang="uk-UA" sz="1700" b="1" dirty="0"/>
                <a:t>         соціальної служби</a:t>
              </a:r>
            </a:p>
            <a:p>
              <a:r>
                <a:rPr lang="uk-UA" sz="1700" b="1" dirty="0"/>
                <a:t>           з догляду вдома і            </a:t>
              </a:r>
            </a:p>
            <a:p>
              <a:r>
                <a:rPr lang="uk-UA" sz="1700" b="1" dirty="0"/>
                <a:t>           паліативного</a:t>
              </a:r>
            </a:p>
            <a:p>
              <a:r>
                <a:rPr lang="uk-UA" sz="1700" b="1" dirty="0"/>
                <a:t>                 догляду     </a:t>
              </a:r>
              <a:r>
                <a:rPr lang="uk-UA" sz="1700" dirty="0"/>
                <a:t> </a:t>
              </a:r>
              <a:endParaRPr sz="170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6A01F-2792-459A-9C1F-432A9E3A8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279513"/>
            <a:ext cx="10515600" cy="1325563"/>
          </a:xfrm>
        </p:spPr>
        <p:txBody>
          <a:bodyPr>
            <a:normAutofit/>
          </a:bodyPr>
          <a:lstStyle/>
          <a:p>
            <a:r>
              <a:rPr lang="uk-UA" sz="3600" u="sng" dirty="0">
                <a:solidFill>
                  <a:schemeClr val="accent6"/>
                </a:solidFill>
                <a:latin typeface="+mn-lt"/>
              </a:rPr>
              <a:t>Догляд вдома</a:t>
            </a:r>
            <a:endParaRPr lang="ru-RU" sz="3600" u="sng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1FA89B-8BE3-4113-AF82-1DEB45871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500" y="1690688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br>
              <a:rPr lang="en-US" b="1" dirty="0">
                <a:solidFill>
                  <a:srgbClr val="002060"/>
                </a:solidFill>
              </a:rPr>
            </a:br>
            <a:endParaRPr lang="ru-RU" sz="3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426CE-C104-4818-9821-691F942D97F6}"/>
              </a:ext>
            </a:extLst>
          </p:cNvPr>
          <p:cNvSpPr txBox="1"/>
          <p:nvPr/>
        </p:nvSpPr>
        <p:spPr>
          <a:xfrm>
            <a:off x="523836" y="1500174"/>
            <a:ext cx="727595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uk-UA" dirty="0">
                <a:solidFill>
                  <a:srgbClr val="002060"/>
                </a:solidFill>
              </a:rPr>
              <a:t>В пілотних громадах достатньо ефективна система виявлення потенційних отримувачів послуг, як в центральних садибах так і в </a:t>
            </a:r>
            <a:r>
              <a:rPr lang="uk-UA" dirty="0" err="1">
                <a:solidFill>
                  <a:srgbClr val="002060"/>
                </a:solidFill>
              </a:rPr>
              <a:t>старостинських</a:t>
            </a:r>
            <a:r>
              <a:rPr lang="uk-UA" dirty="0">
                <a:solidFill>
                  <a:srgbClr val="002060"/>
                </a:solidFill>
              </a:rPr>
              <a:t> округах (ефективна взаємодія старост з ЦНСП, </a:t>
            </a:r>
            <a:r>
              <a:rPr lang="uk-UA" dirty="0" err="1">
                <a:solidFill>
                  <a:srgbClr val="002060"/>
                </a:solidFill>
              </a:rPr>
              <a:t>Терцентрами</a:t>
            </a:r>
            <a:r>
              <a:rPr lang="uk-UA" dirty="0">
                <a:solidFill>
                  <a:srgbClr val="002060"/>
                </a:solidFill>
              </a:rPr>
              <a:t>);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uk-UA" dirty="0">
                <a:solidFill>
                  <a:srgbClr val="002060"/>
                </a:solidFill>
              </a:rPr>
              <a:t>ЦНСП, </a:t>
            </a:r>
            <a:r>
              <a:rPr lang="uk-UA" dirty="0" err="1">
                <a:solidFill>
                  <a:srgbClr val="002060"/>
                </a:solidFill>
              </a:rPr>
              <a:t>Терцентри</a:t>
            </a:r>
            <a:r>
              <a:rPr lang="uk-UA" dirty="0">
                <a:solidFill>
                  <a:srgbClr val="002060"/>
                </a:solidFill>
              </a:rPr>
              <a:t> надають послугу догляду вдома відповідно до Порядку організації надання соціальних послуг (ПКМУ від 01.06.2020 року № 587) та на підставі відповідного рішення структурного підрозділу з питань соціального захисту населення, за результатами оцінювання індивідуальних потреб особи;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uk-UA" dirty="0">
                <a:solidFill>
                  <a:srgbClr val="002060"/>
                </a:solidFill>
              </a:rPr>
              <a:t>На всіх отримувачів соціальної послуги ведуться особові справи з діючими індивідуальним планами;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uk-UA" dirty="0">
                <a:solidFill>
                  <a:srgbClr val="002060"/>
                </a:solidFill>
              </a:rPr>
              <a:t>З усіма одержувачами соціальної послуги догляду вдома укладені договори про соціальне обслуговування з дотриманням вимог законодавства;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uk-UA" dirty="0">
                <a:solidFill>
                  <a:srgbClr val="002060"/>
                </a:solidFill>
              </a:rPr>
              <a:t>Випадків порушення принципу конфіденційності не виявлено;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uk-UA" dirty="0">
                <a:solidFill>
                  <a:srgbClr val="002060"/>
                </a:solidFill>
              </a:rPr>
              <a:t>В ЦНСП, Терцентрах застосовується міждисциплінарний підхід, проводиться внутрішня оцінка якості соціальної послуги догляду.</a:t>
            </a:r>
          </a:p>
          <a:p>
            <a:endParaRPr lang="uk-UA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047" y="2285518"/>
            <a:ext cx="3816424" cy="2846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19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4E3D88-FD05-4C6C-8E86-9A1EB0FE5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8557" y="540680"/>
            <a:ext cx="6461062" cy="48619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dirty="0">
                <a:solidFill>
                  <a:schemeClr val="accent5">
                    <a:lumMod val="75000"/>
                  </a:schemeClr>
                </a:solidFill>
              </a:rPr>
              <a:t>Пілотні громади проєкту  </a:t>
            </a:r>
            <a:endParaRPr lang="ru-RU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78CF8C9-9FCF-4D76-B981-5DE66DE2C30C}"/>
              </a:ext>
            </a:extLst>
          </p:cNvPr>
          <p:cNvSpPr/>
          <p:nvPr/>
        </p:nvSpPr>
        <p:spPr>
          <a:xfrm>
            <a:off x="689209" y="5601218"/>
            <a:ext cx="25289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ja-JP" sz="1200" b="1" dirty="0">
                <a:solidFill>
                  <a:srgbClr val="002060"/>
                </a:solidFill>
                <a:cs typeface="游ゴシック"/>
              </a:rPr>
              <a:t>Михайло-</a:t>
            </a:r>
            <a:r>
              <a:rPr lang="ru-RU" altLang="ja-JP" sz="1200" b="1" dirty="0" err="1">
                <a:solidFill>
                  <a:srgbClr val="002060"/>
                </a:solidFill>
                <a:cs typeface="游ゴシック"/>
              </a:rPr>
              <a:t>Коцюбинська</a:t>
            </a:r>
            <a:r>
              <a:rPr lang="ru-RU" altLang="ja-JP" sz="1200" b="1" dirty="0">
                <a:solidFill>
                  <a:srgbClr val="002060"/>
                </a:solidFill>
                <a:cs typeface="游ゴシック"/>
              </a:rPr>
              <a:t> </a:t>
            </a:r>
            <a:r>
              <a:rPr lang="ru-RU" altLang="ja-JP" sz="1200" b="1" dirty="0" err="1">
                <a:solidFill>
                  <a:srgbClr val="002060"/>
                </a:solidFill>
                <a:cs typeface="游ゴシック"/>
              </a:rPr>
              <a:t>селищна</a:t>
            </a:r>
            <a:r>
              <a:rPr lang="ru-RU" altLang="ja-JP" sz="1200" b="1" dirty="0">
                <a:solidFill>
                  <a:srgbClr val="002060"/>
                </a:solidFill>
                <a:cs typeface="游ゴシック"/>
              </a:rPr>
              <a:t> громада</a:t>
            </a:r>
            <a:r>
              <a:rPr lang="ru-RU" altLang="ja-JP" sz="1200" b="1" dirty="0">
                <a:solidFill>
                  <a:schemeClr val="accent1"/>
                </a:solidFill>
                <a:cs typeface="游ゴシック"/>
              </a:rPr>
              <a:t>,</a:t>
            </a:r>
          </a:p>
          <a:p>
            <a:pPr algn="ctr"/>
            <a:r>
              <a:rPr lang="ru-RU" altLang="ja-JP" sz="1200" dirty="0">
                <a:solidFill>
                  <a:schemeClr val="accent1"/>
                </a:solidFill>
                <a:cs typeface="游ゴシック"/>
              </a:rPr>
              <a:t>1 </a:t>
            </a:r>
            <a:r>
              <a:rPr lang="ru-RU" altLang="ja-JP" sz="1200" dirty="0" err="1">
                <a:solidFill>
                  <a:schemeClr val="accent1"/>
                </a:solidFill>
                <a:cs typeface="游ゴシック"/>
              </a:rPr>
              <a:t>смт</a:t>
            </a:r>
            <a:r>
              <a:rPr lang="ru-RU" altLang="ja-JP" sz="1200" dirty="0">
                <a:solidFill>
                  <a:schemeClr val="accent1"/>
                </a:solidFill>
                <a:cs typeface="游ゴシック"/>
              </a:rPr>
              <a:t>,  2 селища, 39 </a:t>
            </a:r>
            <a:r>
              <a:rPr lang="ru-RU" altLang="ja-JP" sz="1200" dirty="0" err="1">
                <a:solidFill>
                  <a:schemeClr val="accent1"/>
                </a:solidFill>
                <a:cs typeface="游ゴシック"/>
              </a:rPr>
              <a:t>сіл</a:t>
            </a:r>
            <a:endParaRPr lang="ru-RU" altLang="ja-JP" sz="1200" dirty="0">
              <a:solidFill>
                <a:schemeClr val="accent1"/>
              </a:solidFill>
              <a:cs typeface="游ゴシック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31BA318-4E94-46E8-8558-B6892833067C}"/>
              </a:ext>
            </a:extLst>
          </p:cNvPr>
          <p:cNvSpPr/>
          <p:nvPr/>
        </p:nvSpPr>
        <p:spPr>
          <a:xfrm>
            <a:off x="9083304" y="3191588"/>
            <a:ext cx="204641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ja-JP" sz="1100" b="1" dirty="0" err="1">
                <a:solidFill>
                  <a:srgbClr val="002060"/>
                </a:solidFill>
                <a:cs typeface="游ゴシック"/>
              </a:rPr>
              <a:t>Нововодолазька</a:t>
            </a:r>
            <a:r>
              <a:rPr lang="uk-UA" altLang="ja-JP" sz="1100" dirty="0">
                <a:solidFill>
                  <a:srgbClr val="002060"/>
                </a:solidFill>
                <a:cs typeface="游ゴシック"/>
              </a:rPr>
              <a:t> </a:t>
            </a:r>
            <a:r>
              <a:rPr lang="uk-UA" altLang="ja-JP" sz="1100" b="1" dirty="0">
                <a:solidFill>
                  <a:srgbClr val="002060"/>
                </a:solidFill>
                <a:cs typeface="游ゴシック"/>
              </a:rPr>
              <a:t>селищна громада</a:t>
            </a:r>
            <a:r>
              <a:rPr lang="uk-UA" altLang="ja-JP" sz="1100" dirty="0">
                <a:solidFill>
                  <a:schemeClr val="accent1"/>
                </a:solidFill>
                <a:cs typeface="游ゴシック"/>
              </a:rPr>
              <a:t>,</a:t>
            </a:r>
          </a:p>
          <a:p>
            <a:pPr algn="ctr"/>
            <a:r>
              <a:rPr lang="uk-UA" altLang="ja-JP" sz="1100" dirty="0">
                <a:solidFill>
                  <a:schemeClr val="accent1"/>
                </a:solidFill>
                <a:cs typeface="游ゴシック"/>
              </a:rPr>
              <a:t>2 смт., 34 села</a:t>
            </a:r>
            <a:endParaRPr lang="ru-RU" sz="1100" dirty="0">
              <a:solidFill>
                <a:schemeClr val="accent1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A0B0091-9101-4136-9641-DE41547D777F}"/>
              </a:ext>
            </a:extLst>
          </p:cNvPr>
          <p:cNvSpPr/>
          <p:nvPr/>
        </p:nvSpPr>
        <p:spPr>
          <a:xfrm>
            <a:off x="6281639" y="5639137"/>
            <a:ext cx="21018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ja-JP" sz="1200" b="1" dirty="0">
                <a:solidFill>
                  <a:srgbClr val="002060"/>
                </a:solidFill>
                <a:cs typeface="游ゴシック"/>
              </a:rPr>
              <a:t>Ніжинська міська громада,</a:t>
            </a:r>
            <a:endParaRPr lang="uk-UA" altLang="ja-JP" sz="1200" dirty="0">
              <a:solidFill>
                <a:schemeClr val="accent1"/>
              </a:solidFill>
              <a:cs typeface="游ゴシック"/>
            </a:endParaRPr>
          </a:p>
          <a:p>
            <a:pPr algn="ctr"/>
            <a:r>
              <a:rPr lang="uk-UA" altLang="ja-JP" sz="1200" dirty="0">
                <a:solidFill>
                  <a:schemeClr val="accent1"/>
                </a:solidFill>
                <a:cs typeface="游ゴシック"/>
              </a:rPr>
              <a:t>1 місто, 4 села</a:t>
            </a:r>
          </a:p>
          <a:p>
            <a:pPr algn="ctr"/>
            <a:endParaRPr lang="ru-RU" sz="1600" b="1" dirty="0">
              <a:solidFill>
                <a:schemeClr val="accent1"/>
              </a:solidFill>
            </a:endParaRPr>
          </a:p>
          <a:p>
            <a:pPr algn="ctr"/>
            <a:endParaRPr lang="ru-RU" sz="1600" b="1" dirty="0">
              <a:solidFill>
                <a:schemeClr val="accent1"/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4460409-C94E-4668-950C-2E207CF6B392}"/>
              </a:ext>
            </a:extLst>
          </p:cNvPr>
          <p:cNvSpPr/>
          <p:nvPr/>
        </p:nvSpPr>
        <p:spPr>
          <a:xfrm>
            <a:off x="774766" y="3155142"/>
            <a:ext cx="23578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b="1" dirty="0">
                <a:solidFill>
                  <a:srgbClr val="002060"/>
                </a:solidFill>
              </a:rPr>
              <a:t>Білопільська міська громада</a:t>
            </a:r>
            <a:r>
              <a:rPr lang="uk-UA" sz="1200" dirty="0">
                <a:solidFill>
                  <a:schemeClr val="accent1"/>
                </a:solidFill>
              </a:rPr>
              <a:t>, </a:t>
            </a:r>
          </a:p>
          <a:p>
            <a:pPr algn="ctr"/>
            <a:r>
              <a:rPr lang="uk-UA" sz="1200" dirty="0">
                <a:solidFill>
                  <a:schemeClr val="accent1"/>
                </a:solidFill>
              </a:rPr>
              <a:t>1 місто, 26 сіл, 1 селище</a:t>
            </a:r>
            <a:endParaRPr lang="uk-UA" sz="1600" b="1" dirty="0">
              <a:solidFill>
                <a:schemeClr val="accent1"/>
              </a:solidFill>
            </a:endParaRPr>
          </a:p>
          <a:p>
            <a:pPr algn="ctr"/>
            <a:endParaRPr lang="ru-RU" sz="1600" b="1" dirty="0">
              <a:solidFill>
                <a:schemeClr val="accent1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00119574-DDA3-4FD6-BC8F-79A8CFDC69D9}"/>
              </a:ext>
            </a:extLst>
          </p:cNvPr>
          <p:cNvSpPr/>
          <p:nvPr/>
        </p:nvSpPr>
        <p:spPr>
          <a:xfrm>
            <a:off x="3431704" y="5623749"/>
            <a:ext cx="21539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ja-JP" sz="1200" b="1" dirty="0" err="1">
                <a:solidFill>
                  <a:srgbClr val="002060"/>
                </a:solidFill>
                <a:cs typeface="游ゴシック"/>
              </a:rPr>
              <a:t>Коропська</a:t>
            </a:r>
            <a:r>
              <a:rPr lang="ru-RU" altLang="ja-JP" sz="1200" b="1" dirty="0">
                <a:solidFill>
                  <a:srgbClr val="002060"/>
                </a:solidFill>
                <a:cs typeface="游ゴシック"/>
              </a:rPr>
              <a:t> </a:t>
            </a:r>
            <a:r>
              <a:rPr lang="ru-RU" altLang="ja-JP" sz="1200" b="1" dirty="0" err="1">
                <a:solidFill>
                  <a:srgbClr val="002060"/>
                </a:solidFill>
                <a:cs typeface="游ゴシック"/>
              </a:rPr>
              <a:t>селищна</a:t>
            </a:r>
            <a:r>
              <a:rPr lang="ru-RU" altLang="ja-JP" sz="1200" b="1" dirty="0">
                <a:solidFill>
                  <a:srgbClr val="002060"/>
                </a:solidFill>
                <a:cs typeface="游ゴシック"/>
              </a:rPr>
              <a:t> громада</a:t>
            </a:r>
            <a:r>
              <a:rPr lang="ru-RU" altLang="ja-JP" sz="1200" b="1" dirty="0">
                <a:solidFill>
                  <a:schemeClr val="accent1"/>
                </a:solidFill>
                <a:cs typeface="游ゴシック"/>
              </a:rPr>
              <a:t>, </a:t>
            </a:r>
          </a:p>
          <a:p>
            <a:pPr algn="ctr"/>
            <a:r>
              <a:rPr lang="ru-RU" altLang="ja-JP" sz="1200" dirty="0">
                <a:solidFill>
                  <a:schemeClr val="accent1"/>
                </a:solidFill>
                <a:cs typeface="游ゴシック"/>
              </a:rPr>
              <a:t>1 </a:t>
            </a:r>
            <a:r>
              <a:rPr lang="ru-RU" altLang="ja-JP" sz="1200" dirty="0" err="1">
                <a:solidFill>
                  <a:schemeClr val="accent1"/>
                </a:solidFill>
                <a:cs typeface="游ゴシック"/>
              </a:rPr>
              <a:t>смт</a:t>
            </a:r>
            <a:r>
              <a:rPr lang="ru-RU" altLang="ja-JP" sz="1200" dirty="0">
                <a:solidFill>
                  <a:schemeClr val="accent1"/>
                </a:solidFill>
                <a:cs typeface="游ゴシック"/>
              </a:rPr>
              <a:t>., 3 селища, 46 </a:t>
            </a:r>
            <a:r>
              <a:rPr lang="ru-RU" altLang="ja-JP" sz="1200" dirty="0" err="1">
                <a:solidFill>
                  <a:schemeClr val="accent1"/>
                </a:solidFill>
                <a:cs typeface="游ゴシック"/>
              </a:rPr>
              <a:t>сіл</a:t>
            </a:r>
            <a:endParaRPr lang="ru-RU" altLang="ja-JP" sz="1200" dirty="0">
              <a:solidFill>
                <a:schemeClr val="accent1"/>
              </a:solidFill>
              <a:cs typeface="游ゴシック"/>
            </a:endParaRPr>
          </a:p>
          <a:p>
            <a:pPr algn="ctr"/>
            <a:endParaRPr lang="uk-UA" altLang="ja-JP" sz="1600" b="1" dirty="0">
              <a:solidFill>
                <a:schemeClr val="accent1"/>
              </a:solidFill>
              <a:cs typeface="游ゴシック"/>
            </a:endParaRPr>
          </a:p>
          <a:p>
            <a:pPr algn="ctr"/>
            <a:endParaRPr lang="uk-UA" altLang="ja-JP" sz="1600" b="1" dirty="0">
              <a:solidFill>
                <a:schemeClr val="accent1"/>
              </a:solidFill>
              <a:cs typeface="游ゴシック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6C42D6D-ECD7-43DE-B464-D8C88D91943F}"/>
              </a:ext>
            </a:extLst>
          </p:cNvPr>
          <p:cNvSpPr txBox="1"/>
          <p:nvPr/>
        </p:nvSpPr>
        <p:spPr>
          <a:xfrm>
            <a:off x="3729368" y="3163779"/>
            <a:ext cx="18467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ja-JP" sz="1200" b="1" dirty="0" err="1">
                <a:solidFill>
                  <a:srgbClr val="002060"/>
                </a:solidFill>
                <a:cs typeface="游ゴシック"/>
              </a:rPr>
              <a:t>Чернеччинська</a:t>
            </a:r>
            <a:r>
              <a:rPr lang="uk-UA" altLang="ja-JP" sz="1200" b="1" dirty="0">
                <a:solidFill>
                  <a:srgbClr val="002060"/>
                </a:solidFill>
                <a:cs typeface="游ゴシック"/>
              </a:rPr>
              <a:t> сільська громада</a:t>
            </a:r>
            <a:r>
              <a:rPr lang="uk-UA" altLang="ja-JP" sz="1200" dirty="0">
                <a:solidFill>
                  <a:schemeClr val="accent1"/>
                </a:solidFill>
                <a:cs typeface="游ゴシック"/>
              </a:rPr>
              <a:t>, 8 сіл</a:t>
            </a:r>
          </a:p>
          <a:p>
            <a:pPr algn="ctr"/>
            <a:endParaRPr lang="uk-UA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CCCF9AD-C44B-4778-890B-4480213F61E0}"/>
              </a:ext>
            </a:extLst>
          </p:cNvPr>
          <p:cNvSpPr txBox="1"/>
          <p:nvPr/>
        </p:nvSpPr>
        <p:spPr>
          <a:xfrm>
            <a:off x="8950536" y="5639137"/>
            <a:ext cx="2286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ja-JP" sz="1200" b="1" dirty="0">
                <a:solidFill>
                  <a:srgbClr val="002060"/>
                </a:solidFill>
                <a:cs typeface="游ゴシック"/>
              </a:rPr>
              <a:t>Вознесенська міська громада</a:t>
            </a:r>
            <a:r>
              <a:rPr lang="uk-UA" altLang="ja-JP" sz="1200" b="1" dirty="0">
                <a:solidFill>
                  <a:schemeClr val="accent1"/>
                </a:solidFill>
                <a:cs typeface="游ゴシック"/>
              </a:rPr>
              <a:t>,</a:t>
            </a:r>
          </a:p>
          <a:p>
            <a:pPr algn="ctr"/>
            <a:r>
              <a:rPr lang="uk-UA" altLang="ja-JP" sz="1200" dirty="0">
                <a:solidFill>
                  <a:schemeClr val="accent1"/>
                </a:solidFill>
                <a:cs typeface="游ゴシック"/>
              </a:rPr>
              <a:t>1 місто, 2 села</a:t>
            </a:r>
          </a:p>
        </p:txBody>
      </p:sp>
      <p:pic>
        <p:nvPicPr>
          <p:cNvPr id="63" name="Рисунок 23">
            <a:extLst>
              <a:ext uri="{FF2B5EF4-FFF2-40B4-BE49-F238E27FC236}">
                <a16:creationId xmlns:a16="http://schemas.microsoft.com/office/drawing/2014/main" id="{AEA4BD46-F1E3-4634-9B3D-FC3106B5D2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24307" y="4138956"/>
            <a:ext cx="360000" cy="360000"/>
          </a:xfrm>
          <a:prstGeom prst="rect">
            <a:avLst/>
          </a:prstGeom>
        </p:spPr>
      </p:pic>
      <p:pic>
        <p:nvPicPr>
          <p:cNvPr id="64" name="Рисунок 24">
            <a:extLst>
              <a:ext uri="{FF2B5EF4-FFF2-40B4-BE49-F238E27FC236}">
                <a16:creationId xmlns:a16="http://schemas.microsoft.com/office/drawing/2014/main" id="{31D45FD9-A4B1-4091-B509-24DB8D00FD7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27921" y="4129343"/>
            <a:ext cx="360000" cy="360000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AFBC68E0-2DF1-48DD-851B-29558507C452}"/>
              </a:ext>
            </a:extLst>
          </p:cNvPr>
          <p:cNvSpPr txBox="1"/>
          <p:nvPr/>
        </p:nvSpPr>
        <p:spPr>
          <a:xfrm>
            <a:off x="6305923" y="3145421"/>
            <a:ext cx="2046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ja-JP" sz="1200" b="1" dirty="0">
                <a:solidFill>
                  <a:srgbClr val="002060"/>
                </a:solidFill>
                <a:cs typeface="游ゴシック"/>
              </a:rPr>
              <a:t>Первомайська міська громада</a:t>
            </a:r>
            <a:r>
              <a:rPr lang="uk-UA" altLang="ja-JP" sz="1200" b="1" dirty="0">
                <a:solidFill>
                  <a:schemeClr val="accent1"/>
                </a:solidFill>
                <a:cs typeface="游ゴシック"/>
              </a:rPr>
              <a:t>,</a:t>
            </a:r>
          </a:p>
          <a:p>
            <a:pPr algn="ctr"/>
            <a:r>
              <a:rPr lang="uk-UA" altLang="ja-JP" sz="1200" dirty="0">
                <a:solidFill>
                  <a:schemeClr val="accent1"/>
                </a:solidFill>
                <a:cs typeface="游ゴシック"/>
              </a:rPr>
              <a:t>1 місто, </a:t>
            </a:r>
            <a:r>
              <a:rPr lang="uk-UA" sz="1200" dirty="0">
                <a:solidFill>
                  <a:schemeClr val="accent1"/>
                </a:solidFill>
              </a:rPr>
              <a:t>8 сіл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804" y="1568711"/>
            <a:ext cx="1697268" cy="146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402" y="1555431"/>
            <a:ext cx="1712085" cy="1494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688" y="4155829"/>
            <a:ext cx="1625251" cy="1289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368" y="4148572"/>
            <a:ext cx="1748074" cy="1289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642" y="4148572"/>
            <a:ext cx="1548115" cy="1289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053" y="4148571"/>
            <a:ext cx="1764023" cy="1289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894" y="1569924"/>
            <a:ext cx="1846774" cy="1465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65" y="1559634"/>
            <a:ext cx="1846774" cy="1486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51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6A01F-2792-459A-9C1F-432A9E3A8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026" y="312897"/>
            <a:ext cx="10515600" cy="1485947"/>
          </a:xfrm>
        </p:spPr>
        <p:txBody>
          <a:bodyPr>
            <a:normAutofit/>
          </a:bodyPr>
          <a:lstStyle/>
          <a:p>
            <a:r>
              <a:rPr lang="uk-UA" sz="3600" u="sng" dirty="0">
                <a:solidFill>
                  <a:schemeClr val="accent6"/>
                </a:solidFill>
                <a:latin typeface="+mn-lt"/>
              </a:rPr>
              <a:t>Догляд вдома </a:t>
            </a:r>
            <a:endParaRPr lang="ru-RU" sz="3600" u="sng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1FA89B-8BE3-4113-AF82-1DEB45871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398" y="1825625"/>
            <a:ext cx="10901402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br>
              <a:rPr lang="en-US" b="1" dirty="0">
                <a:solidFill>
                  <a:srgbClr val="002060"/>
                </a:solidFill>
              </a:rPr>
            </a:br>
            <a:r>
              <a:rPr lang="uk-UA" b="1" dirty="0">
                <a:solidFill>
                  <a:srgbClr val="002060"/>
                </a:solidFill>
              </a:rPr>
              <a:t>  </a:t>
            </a:r>
            <a:endParaRPr lang="ru-RU" sz="3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426CE-C104-4818-9821-691F942D97F6}"/>
              </a:ext>
            </a:extLst>
          </p:cNvPr>
          <p:cNvSpPr txBox="1"/>
          <p:nvPr/>
        </p:nvSpPr>
        <p:spPr>
          <a:xfrm>
            <a:off x="881026" y="1643050"/>
            <a:ext cx="730320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  <a:p>
            <a:pPr marL="342900" indent="-342900" algn="just">
              <a:buFont typeface="Wingdings" pitchFamily="2" charset="2"/>
              <a:buChar char="q"/>
            </a:pPr>
            <a:r>
              <a:rPr lang="uk-UA" dirty="0">
                <a:solidFill>
                  <a:srgbClr val="002060"/>
                </a:solidFill>
              </a:rPr>
              <a:t>Положення про </a:t>
            </a:r>
            <a:r>
              <a:rPr lang="uk-UA" dirty="0" err="1">
                <a:solidFill>
                  <a:srgbClr val="002060"/>
                </a:solidFill>
              </a:rPr>
              <a:t>Терцентри</a:t>
            </a:r>
            <a:r>
              <a:rPr lang="uk-UA" dirty="0">
                <a:solidFill>
                  <a:srgbClr val="002060"/>
                </a:solidFill>
              </a:rPr>
              <a:t>, відділення догляду вдома, натуральної допомоги потребують приведення у відповідність до вимог чинного законодавства в частині назв, переліку послуг, порядку надання послуг тощо;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uk-UA" dirty="0">
                <a:solidFill>
                  <a:srgbClr val="002060"/>
                </a:solidFill>
              </a:rPr>
              <a:t>Структура ЦНСП/Терцентрів  не в усіх громадах відповідає типовим штатним нормативам: відсутні відділення натуральної допомоги, посади психологів, </a:t>
            </a:r>
            <a:r>
              <a:rPr lang="uk-UA" dirty="0" err="1">
                <a:solidFill>
                  <a:srgbClr val="002060"/>
                </a:solidFill>
              </a:rPr>
              <a:t>юристконсультів</a:t>
            </a:r>
            <a:r>
              <a:rPr lang="uk-UA" dirty="0">
                <a:solidFill>
                  <a:srgbClr val="002060"/>
                </a:solidFill>
              </a:rPr>
              <a:t>, швачок, прачок, робітників з обслуговування, медичних сестер;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uk-UA" dirty="0">
                <a:solidFill>
                  <a:srgbClr val="002060"/>
                </a:solidFill>
                <a:cs typeface="Arial" charset="0"/>
              </a:rPr>
              <a:t>В ЦНСП/Терцентрах недостатньо </a:t>
            </a:r>
            <a:r>
              <a:rPr lang="uk-UA" dirty="0">
                <a:solidFill>
                  <a:srgbClr val="002060"/>
                </a:solidFill>
              </a:rPr>
              <a:t>налагоджена навчальна та </a:t>
            </a:r>
            <a:r>
              <a:rPr lang="uk-UA" dirty="0" err="1">
                <a:solidFill>
                  <a:srgbClr val="002060"/>
                </a:solidFill>
              </a:rPr>
              <a:t>супервізійна</a:t>
            </a:r>
            <a:r>
              <a:rPr lang="uk-UA" dirty="0">
                <a:solidFill>
                  <a:srgbClr val="002060"/>
                </a:solidFill>
              </a:rPr>
              <a:t> робота з соціальними працівниками, соціальними робітниками, включаючи заходи щодо профілактики синдрому професійного вигорання;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uk-UA" dirty="0">
                <a:solidFill>
                  <a:srgbClr val="002060"/>
                </a:solidFill>
              </a:rPr>
              <a:t>Понаднормове навантаження соціальних робітниць, інтенсифікація їх праці без належної матеріальної компенсації (12-15 отримувачів).</a:t>
            </a:r>
          </a:p>
          <a:p>
            <a:pPr marL="342900" indent="-342900" algn="just"/>
            <a:endParaRPr lang="uk-UA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027" y="2136270"/>
            <a:ext cx="2987537" cy="3537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525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6A01F-2792-459A-9C1F-432A9E3A8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455"/>
            <a:ext cx="10515600" cy="1420801"/>
          </a:xfrm>
        </p:spPr>
        <p:txBody>
          <a:bodyPr>
            <a:normAutofit/>
          </a:bodyPr>
          <a:lstStyle/>
          <a:p>
            <a:r>
              <a:rPr lang="uk-UA" sz="3600" u="sng" dirty="0">
                <a:solidFill>
                  <a:schemeClr val="accent6"/>
                </a:solidFill>
                <a:latin typeface="+mn-lt"/>
              </a:rPr>
              <a:t>Догляд вдома </a:t>
            </a:r>
            <a:endParaRPr lang="ru-RU" sz="3600" u="sng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1FA89B-8BE3-4113-AF82-1DEB45871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150" y="2143116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br>
              <a:rPr lang="en-US" b="1" dirty="0">
                <a:solidFill>
                  <a:srgbClr val="002060"/>
                </a:solidFill>
              </a:rPr>
            </a:br>
            <a:endParaRPr lang="ru-RU" sz="3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426CE-C104-4818-9821-691F942D97F6}"/>
              </a:ext>
            </a:extLst>
          </p:cNvPr>
          <p:cNvSpPr txBox="1"/>
          <p:nvPr/>
        </p:nvSpPr>
        <p:spPr>
          <a:xfrm>
            <a:off x="703374" y="1628800"/>
            <a:ext cx="60406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q"/>
            </a:pPr>
            <a:r>
              <a:rPr lang="uk-UA" dirty="0">
                <a:solidFill>
                  <a:srgbClr val="002060"/>
                </a:solidFill>
              </a:rPr>
              <a:t>Посадові інструкції не відповідають вимогам типової кваліфікаційної характеристики посади «Соціальний робітник», відповідно до наказу </a:t>
            </a:r>
            <a:r>
              <a:rPr lang="uk-UA" dirty="0" err="1">
                <a:solidFill>
                  <a:srgbClr val="002060"/>
                </a:solidFill>
              </a:rPr>
              <a:t>Мінсоцполітики</a:t>
            </a:r>
            <a:r>
              <a:rPr lang="uk-UA" dirty="0">
                <a:solidFill>
                  <a:srgbClr val="002060"/>
                </a:solidFill>
              </a:rPr>
              <a:t> від 29 03 2017 № 518 Довідник кваліфікаційних характеристик професій працівників “Випуск 80” “Соціальні послуги”, ст. 53;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uk-UA" dirty="0">
                <a:solidFill>
                  <a:srgbClr val="002060"/>
                </a:solidFill>
              </a:rPr>
              <a:t>Соціальні робітники неналежним чином забезпечені транспортними засобами;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uk-UA" dirty="0">
                <a:solidFill>
                  <a:srgbClr val="002060"/>
                </a:solidFill>
              </a:rPr>
              <a:t>Соціальним робітникам бракує базових знань стосовно сучасного законодавства та медицини, у галузі психології;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uk-UA" dirty="0">
                <a:solidFill>
                  <a:srgbClr val="002060"/>
                </a:solidFill>
              </a:rPr>
              <a:t>Послуга паліативного догляду у 8 пілотних громадах відсутня;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uk-UA" dirty="0">
                <a:solidFill>
                  <a:srgbClr val="002060"/>
                </a:solidFill>
              </a:rPr>
              <a:t>В 4 пілотних громадах є послуги стаціонарного догляду;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uk-UA" dirty="0">
                <a:solidFill>
                  <a:srgbClr val="002060"/>
                </a:solidFill>
              </a:rPr>
              <a:t>Послуги в 8 пілотних громадах надаються як за плату, так і безоплатно.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477" y="1772816"/>
            <a:ext cx="4180281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99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6A01F-2792-459A-9C1F-432A9E3A8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952" y="251739"/>
            <a:ext cx="10515600" cy="1224136"/>
          </a:xfrm>
        </p:spPr>
        <p:txBody>
          <a:bodyPr>
            <a:normAutofit/>
          </a:bodyPr>
          <a:lstStyle/>
          <a:p>
            <a:r>
              <a:rPr lang="uk-UA" sz="3600" u="sng" dirty="0">
                <a:solidFill>
                  <a:schemeClr val="accent6"/>
                </a:solidFill>
                <a:latin typeface="+mn-lt"/>
              </a:rPr>
              <a:t>Догляд вдома:</a:t>
            </a:r>
            <a:r>
              <a:rPr lang="uk-UA" sz="3600" dirty="0">
                <a:solidFill>
                  <a:schemeClr val="accent6"/>
                </a:solidFill>
                <a:latin typeface="+mn-lt"/>
              </a:rPr>
              <a:t> Доступність </a:t>
            </a:r>
            <a:r>
              <a:rPr lang="uk-UA" sz="3600" i="1" dirty="0">
                <a:solidFill>
                  <a:schemeClr val="accent6"/>
                </a:solidFill>
                <a:latin typeface="+mn-lt"/>
              </a:rPr>
              <a:t> </a:t>
            </a:r>
            <a:endParaRPr lang="ru-RU" sz="3600" i="1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1FA89B-8BE3-4113-AF82-1DEB45871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br>
              <a:rPr lang="en-US" b="1" dirty="0">
                <a:solidFill>
                  <a:srgbClr val="002060"/>
                </a:solidFill>
              </a:rPr>
            </a:br>
            <a:endParaRPr lang="ru-RU" sz="3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426CE-C104-4818-9821-691F942D97F6}"/>
              </a:ext>
            </a:extLst>
          </p:cNvPr>
          <p:cNvSpPr txBox="1"/>
          <p:nvPr/>
        </p:nvSpPr>
        <p:spPr>
          <a:xfrm>
            <a:off x="548952" y="1354415"/>
            <a:ext cx="705678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002060"/>
                </a:solidFill>
                <a:cs typeface="Arial" charset="0"/>
              </a:rPr>
              <a:t>*Послуга догляду вдома значною мірою є доступною для мешканців громад, які входять у категорію отримувачів такої допомоги;</a:t>
            </a:r>
          </a:p>
          <a:p>
            <a:pPr marL="285750" indent="-285750" algn="just"/>
            <a:endParaRPr lang="uk-UA" sz="1600" b="1" dirty="0">
              <a:solidFill>
                <a:srgbClr val="002060"/>
              </a:solidFill>
            </a:endParaRPr>
          </a:p>
          <a:p>
            <a:pPr marL="285750" indent="-285750" algn="just"/>
            <a:r>
              <a:rPr lang="uk-UA" b="1" u="sng" dirty="0">
                <a:solidFill>
                  <a:srgbClr val="002060"/>
                </a:solidFill>
              </a:rPr>
              <a:t>Чинники:</a:t>
            </a:r>
          </a:p>
          <a:p>
            <a:pPr marL="342900" indent="-342900">
              <a:buFont typeface="+mj-lt"/>
              <a:buAutoNum type="arabicPeriod"/>
            </a:pPr>
            <a:r>
              <a:rPr lang="uk-UA" dirty="0">
                <a:solidFill>
                  <a:srgbClr val="002060"/>
                </a:solidFill>
                <a:cs typeface="Arial" charset="0"/>
              </a:rPr>
              <a:t>Взаємодія ЦНСП/Терцентрів із відділами соціального захисту населення виконавчих  комітетів відповідних рад, місцевою владою сіл і селищ, медичними закладами.</a:t>
            </a:r>
          </a:p>
          <a:p>
            <a:pPr marL="342900" indent="-342900">
              <a:buFont typeface="+mj-lt"/>
              <a:buAutoNum type="arabicPeriod"/>
            </a:pPr>
            <a:r>
              <a:rPr lang="uk-UA" dirty="0">
                <a:solidFill>
                  <a:srgbClr val="002060"/>
                </a:solidFill>
                <a:cs typeface="Arial" charset="0"/>
              </a:rPr>
              <a:t>Активне розміщення інформації про соціальні послуги в ЗМІ, на сайтах, в Інтернет-мережах, </a:t>
            </a:r>
            <a:r>
              <a:rPr lang="uk-UA" dirty="0" err="1">
                <a:solidFill>
                  <a:srgbClr val="002060"/>
                </a:solidFill>
                <a:cs typeface="Arial" charset="0"/>
              </a:rPr>
              <a:t>старостинських</a:t>
            </a:r>
            <a:r>
              <a:rPr lang="uk-UA" dirty="0">
                <a:solidFill>
                  <a:srgbClr val="002060"/>
                </a:solidFill>
                <a:cs typeface="Arial" charset="0"/>
              </a:rPr>
              <a:t> округах.</a:t>
            </a:r>
          </a:p>
          <a:p>
            <a:pPr marL="342900" indent="-342900">
              <a:buFont typeface="+mj-lt"/>
              <a:buAutoNum type="arabicPeriod"/>
            </a:pPr>
            <a:r>
              <a:rPr lang="uk-UA" dirty="0">
                <a:solidFill>
                  <a:srgbClr val="002060"/>
                </a:solidFill>
                <a:cs typeface="Arial" charset="0"/>
              </a:rPr>
              <a:t>Налагоджена  взаємодія працівників ЦНСП/Терцентрів із   представниками громадських, релігійних організацій.</a:t>
            </a:r>
          </a:p>
          <a:p>
            <a:pPr marL="342900" indent="-342900">
              <a:buFont typeface="+mj-lt"/>
              <a:buAutoNum type="arabicPeriod"/>
            </a:pPr>
            <a:r>
              <a:rPr lang="uk-UA" dirty="0">
                <a:solidFill>
                  <a:srgbClr val="002060"/>
                </a:solidFill>
                <a:cs typeface="Arial" charset="0"/>
              </a:rPr>
              <a:t>Активна  взаємодія </a:t>
            </a:r>
            <a:r>
              <a:rPr lang="uk-UA" dirty="0" err="1">
                <a:solidFill>
                  <a:srgbClr val="002060"/>
                </a:solidFill>
                <a:cs typeface="Arial" charset="0"/>
              </a:rPr>
              <a:t>старост</a:t>
            </a:r>
            <a:r>
              <a:rPr lang="uk-UA" dirty="0">
                <a:solidFill>
                  <a:srgbClr val="002060"/>
                </a:solidFill>
                <a:cs typeface="Arial" charset="0"/>
              </a:rPr>
              <a:t>  із соціальними робітниками, які мешкають   і працюють в селах і селищах.</a:t>
            </a:r>
          </a:p>
          <a:p>
            <a:pPr marL="285750" indent="-285750" algn="just"/>
            <a:endParaRPr lang="uk-UA" sz="1600" b="1" dirty="0">
              <a:solidFill>
                <a:srgbClr val="002060"/>
              </a:solidFill>
            </a:endParaRPr>
          </a:p>
          <a:p>
            <a:pPr marL="285750" indent="-285750" algn="just"/>
            <a:r>
              <a:rPr lang="uk-UA" b="1" dirty="0"/>
              <a:t>      </a:t>
            </a:r>
            <a:r>
              <a:rPr lang="uk-UA" b="1" dirty="0">
                <a:solidFill>
                  <a:srgbClr val="C00000"/>
                </a:solidFill>
              </a:rPr>
              <a:t>За результатами опитування споживачів послуг в громадах, як тривалість відвідувань так і частота відвідувань соціальним працівником клієнтів незначно зменшилася за часів війни, порівняно із показниками до війни</a:t>
            </a:r>
            <a:r>
              <a:rPr lang="uk-UA" b="1" dirty="0">
                <a:solidFill>
                  <a:srgbClr val="002060"/>
                </a:solidFill>
              </a:rPr>
              <a:t>.</a:t>
            </a:r>
          </a:p>
          <a:p>
            <a:endParaRPr lang="uk-U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CCC90A-E111-40DD-8826-1CA3F95A98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602" y="2420889"/>
            <a:ext cx="3987030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023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6A01F-2792-459A-9C1F-432A9E3A8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16" y="384406"/>
            <a:ext cx="10515600" cy="1308875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chemeClr val="accent6"/>
                </a:solidFill>
                <a:latin typeface="+mn-lt"/>
              </a:rPr>
              <a:t>Бар</a:t>
            </a:r>
            <a:r>
              <a:rPr lang="en-US" sz="3600" dirty="0">
                <a:solidFill>
                  <a:schemeClr val="accent6"/>
                </a:solidFill>
                <a:latin typeface="+mn-lt"/>
              </a:rPr>
              <a:t>’</a:t>
            </a:r>
            <a:r>
              <a:rPr lang="uk-UA" sz="3600" dirty="0">
                <a:solidFill>
                  <a:schemeClr val="accent6"/>
                </a:solidFill>
                <a:latin typeface="+mn-lt"/>
              </a:rPr>
              <a:t>єри у доступності</a:t>
            </a:r>
            <a:endParaRPr lang="ru-RU" sz="3600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1FA89B-8BE3-4113-AF82-1DEB45871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br>
              <a:rPr lang="en-US" b="1" dirty="0">
                <a:solidFill>
                  <a:srgbClr val="002060"/>
                </a:solidFill>
              </a:rPr>
            </a:br>
            <a:endParaRPr lang="ru-RU" sz="3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426CE-C104-4818-9821-691F942D97F6}"/>
              </a:ext>
            </a:extLst>
          </p:cNvPr>
          <p:cNvSpPr txBox="1"/>
          <p:nvPr/>
        </p:nvSpPr>
        <p:spPr>
          <a:xfrm>
            <a:off x="455831" y="1600637"/>
            <a:ext cx="780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3C8659-9233-4E3C-B5D1-37F2D9CF12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072" y="1782044"/>
            <a:ext cx="3664485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601511" y="1600637"/>
            <a:ext cx="7222681" cy="480131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285750" indent="-285750" algn="just">
              <a:buClr>
                <a:srgbClr val="FF0000"/>
              </a:buClr>
              <a:buSzPct val="150000"/>
              <a:buFont typeface="Calibri" panose="020F0502020204030204" pitchFamily="34" charset="0"/>
              <a:buChar char="X"/>
            </a:pPr>
            <a:r>
              <a:rPr lang="uk-UA" dirty="0">
                <a:solidFill>
                  <a:srgbClr val="002060"/>
                </a:solidFill>
              </a:rPr>
              <a:t>Сільські мешканці обмежені у доступі до послуги натуральної допомоги, зокрема, ремонтних, перукарських та інших видів послуг, що зазвичай надаються іншими спеціалістами закладів;</a:t>
            </a:r>
          </a:p>
          <a:p>
            <a:pPr marL="285750" indent="-285750" algn="just">
              <a:buClr>
                <a:srgbClr val="FF0000"/>
              </a:buClr>
              <a:buSzPct val="150000"/>
              <a:buFont typeface="Calibri" panose="020F0502020204030204" pitchFamily="34" charset="0"/>
              <a:buChar char="X"/>
            </a:pPr>
            <a:r>
              <a:rPr lang="ru-RU" dirty="0" err="1">
                <a:solidFill>
                  <a:srgbClr val="002060"/>
                </a:solidFill>
              </a:rPr>
              <a:t>Складнощі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зі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збиранням</a:t>
            </a:r>
            <a:r>
              <a:rPr lang="ru-RU" dirty="0">
                <a:solidFill>
                  <a:srgbClr val="002060"/>
                </a:solidFill>
              </a:rPr>
              <a:t> пакету </a:t>
            </a:r>
            <a:r>
              <a:rPr lang="ru-RU" dirty="0" err="1">
                <a:solidFill>
                  <a:srgbClr val="002060"/>
                </a:solidFill>
              </a:rPr>
              <a:t>документів</a:t>
            </a:r>
            <a:r>
              <a:rPr lang="ru-RU" dirty="0">
                <a:solidFill>
                  <a:srgbClr val="002060"/>
                </a:solidFill>
              </a:rPr>
              <a:t>, </a:t>
            </a:r>
            <a:r>
              <a:rPr lang="ru-RU" dirty="0" err="1">
                <a:solidFill>
                  <a:srgbClr val="002060"/>
                </a:solidFill>
              </a:rPr>
              <a:t>процедури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їх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подачі</a:t>
            </a:r>
            <a:r>
              <a:rPr lang="ru-RU" dirty="0">
                <a:solidFill>
                  <a:srgbClr val="002060"/>
                </a:solidFill>
              </a:rPr>
              <a:t> для </a:t>
            </a:r>
            <a:r>
              <a:rPr lang="ru-RU" dirty="0" err="1">
                <a:solidFill>
                  <a:srgbClr val="002060"/>
                </a:solidFill>
              </a:rPr>
              <a:t>прийняття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рішення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щодо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надання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послуги</a:t>
            </a:r>
            <a:r>
              <a:rPr lang="ru-RU" dirty="0">
                <a:solidFill>
                  <a:srgbClr val="002060"/>
                </a:solidFill>
              </a:rPr>
              <a:t> догляду </a:t>
            </a:r>
            <a:r>
              <a:rPr lang="ru-RU" dirty="0" err="1">
                <a:solidFill>
                  <a:srgbClr val="002060"/>
                </a:solidFill>
              </a:rPr>
              <a:t>вдома</a:t>
            </a:r>
            <a:r>
              <a:rPr lang="ru-RU" dirty="0">
                <a:solidFill>
                  <a:srgbClr val="002060"/>
                </a:solidFill>
              </a:rPr>
              <a:t>.</a:t>
            </a:r>
            <a:r>
              <a:rPr lang="uk-UA" dirty="0">
                <a:solidFill>
                  <a:srgbClr val="002060"/>
                </a:solidFill>
              </a:rPr>
              <a:t> </a:t>
            </a:r>
            <a:r>
              <a:rPr lang="uk-UA" dirty="0">
                <a:solidFill>
                  <a:srgbClr val="002060"/>
                </a:solidFill>
                <a:cs typeface="Arial" charset="0"/>
              </a:rPr>
              <a:t>Збір необхідних документів займає багато сил і часу. Оформлення документів може потребувати особистої присутності, що є перешкодою для малорухомих отримувачів послуги</a:t>
            </a:r>
            <a:r>
              <a:rPr lang="en-US" dirty="0">
                <a:solidFill>
                  <a:srgbClr val="002060"/>
                </a:solidFill>
                <a:cs typeface="Arial" charset="0"/>
              </a:rPr>
              <a:t>.</a:t>
            </a:r>
            <a:endParaRPr lang="uk-UA" dirty="0">
              <a:solidFill>
                <a:srgbClr val="002060"/>
              </a:solidFill>
              <a:cs typeface="Arial" charset="0"/>
            </a:endParaRPr>
          </a:p>
          <a:p>
            <a:pPr marL="285750" indent="-285750" algn="just">
              <a:buClr>
                <a:srgbClr val="FF0000"/>
              </a:buClr>
              <a:buSzPct val="150000"/>
              <a:buFont typeface="Calibri" panose="020F0502020204030204" pitchFamily="34" charset="0"/>
              <a:buChar char="X"/>
            </a:pPr>
            <a:r>
              <a:rPr lang="uk-UA" dirty="0">
                <a:solidFill>
                  <a:srgbClr val="002060"/>
                </a:solidFill>
              </a:rPr>
              <a:t>Перешкодою для отримання послуги є врахування фактів реєстрації родичів за місцем проживання потенційного отримувача (-</a:t>
            </a:r>
            <a:r>
              <a:rPr lang="uk-UA" dirty="0" err="1">
                <a:solidFill>
                  <a:srgbClr val="002060"/>
                </a:solidFill>
              </a:rPr>
              <a:t>ки</a:t>
            </a:r>
            <a:r>
              <a:rPr lang="uk-UA" dirty="0">
                <a:solidFill>
                  <a:srgbClr val="002060"/>
                </a:solidFill>
              </a:rPr>
              <a:t>)</a:t>
            </a:r>
            <a:r>
              <a:rPr lang="uk-UA" dirty="0">
                <a:solidFill>
                  <a:srgbClr val="002060"/>
                </a:solidFill>
                <a:cs typeface="Arial" charset="0"/>
              </a:rPr>
              <a:t>. </a:t>
            </a:r>
          </a:p>
          <a:p>
            <a:pPr marL="285750" indent="-285750" algn="just">
              <a:buClr>
                <a:srgbClr val="FF0000"/>
              </a:buClr>
              <a:buSzPct val="150000"/>
              <a:buFont typeface="Calibri" panose="020F0502020204030204" pitchFamily="34" charset="0"/>
              <a:buChar char="X"/>
            </a:pPr>
            <a:r>
              <a:rPr lang="uk-UA" dirty="0">
                <a:solidFill>
                  <a:srgbClr val="002060"/>
                </a:solidFill>
              </a:rPr>
              <a:t>Логістичні проблеми, відсутність транспорту та допоміжних знарядь, відсутність вузьких спеціалістів – зокрема, медиків та ремонтників, обмеження робочого часу для надання емоційної та психологічної підтримки підопічним.</a:t>
            </a:r>
          </a:p>
          <a:p>
            <a:pPr marL="285750" indent="-285750" algn="just">
              <a:buClr>
                <a:srgbClr val="FF0000"/>
              </a:buClr>
              <a:buSzPct val="150000"/>
              <a:buFont typeface="Calibri" panose="020F0502020204030204" pitchFamily="34" charset="0"/>
              <a:buChar char="X"/>
            </a:pPr>
            <a:r>
              <a:rPr lang="uk-UA" dirty="0">
                <a:solidFill>
                  <a:srgbClr val="002060"/>
                </a:solidFill>
              </a:rPr>
              <a:t>Послуга паліативного догляду відсутня у 8 громадах. </a:t>
            </a:r>
          </a:p>
          <a:p>
            <a:pPr marL="285750" indent="-285750" algn="just">
              <a:buClr>
                <a:srgbClr val="FF0000"/>
              </a:buClr>
              <a:buSzPct val="150000"/>
              <a:buFont typeface="Calibri" panose="020F0502020204030204" pitchFamily="34" charset="0"/>
              <a:buChar char="X"/>
            </a:pPr>
            <a:r>
              <a:rPr lang="uk-UA" dirty="0">
                <a:solidFill>
                  <a:srgbClr val="002060"/>
                </a:solidFill>
              </a:rPr>
              <a:t>Послуга стаціонарного догляду надається у 4 пілотних громадах.  </a:t>
            </a:r>
          </a:p>
          <a:p>
            <a:pPr marL="285750" indent="-285750" algn="just">
              <a:buClr>
                <a:srgbClr val="FF0000"/>
              </a:buClr>
              <a:buSzPct val="150000"/>
              <a:buFont typeface="Calibri" panose="020F0502020204030204" pitchFamily="34" charset="0"/>
              <a:buChar char="X"/>
            </a:pP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22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6ED9F3-A5D7-4C42-8AF7-C6DF48D34C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05" b="5266"/>
          <a:stretch/>
        </p:blipFill>
        <p:spPr>
          <a:xfrm>
            <a:off x="8325444" y="1762039"/>
            <a:ext cx="3431704" cy="489654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A707C-EEAA-45C8-BE53-03B061CDE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444" y="652500"/>
            <a:ext cx="10515600" cy="1109539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chemeClr val="accent6"/>
                </a:solidFill>
                <a:latin typeface="+mn-lt"/>
              </a:rPr>
              <a:t>Відповідність послуги догляду потребам</a:t>
            </a:r>
            <a:endParaRPr lang="ru-RU" sz="3600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719844-F4AE-457A-B3FB-808AB9452906}"/>
              </a:ext>
            </a:extLst>
          </p:cNvPr>
          <p:cNvSpPr txBox="1"/>
          <p:nvPr/>
        </p:nvSpPr>
        <p:spPr>
          <a:xfrm>
            <a:off x="600444" y="1916832"/>
            <a:ext cx="8182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dirty="0">
                <a:solidFill>
                  <a:srgbClr val="002060"/>
                </a:solidFill>
              </a:rPr>
              <a:t>Найпоширеніші заходи, які отримували респонденти впродовж останнього перед опитуванням місяця, включені до Державного соціального стандарту «Соціальна послуга догляду вдома» і відповідають йому:</a:t>
            </a:r>
          </a:p>
          <a:p>
            <a:pPr algn="just"/>
            <a:endParaRPr lang="uk-UA" b="1" dirty="0">
              <a:solidFill>
                <a:srgbClr val="002060"/>
              </a:solidFill>
            </a:endParaRPr>
          </a:p>
          <a:p>
            <a:pPr lvl="0" indent="-285750" algn="just">
              <a:buFont typeface="Wingdings" pitchFamily="2" charset="2"/>
              <a:buChar char="ü"/>
            </a:pPr>
            <a:r>
              <a:rPr lang="uk-UA" dirty="0">
                <a:solidFill>
                  <a:srgbClr val="002060"/>
                </a:solidFill>
              </a:rPr>
              <a:t> Придбання і доставка продовольчих і промислових товарів;</a:t>
            </a:r>
            <a:endParaRPr lang="ru-RU" dirty="0">
              <a:solidFill>
                <a:srgbClr val="002060"/>
              </a:solidFill>
            </a:endParaRPr>
          </a:p>
          <a:p>
            <a:pPr lvl="0" indent="-285750" algn="just">
              <a:buFont typeface="Wingdings" pitchFamily="2" charset="2"/>
              <a:buChar char="ü"/>
            </a:pPr>
            <a:r>
              <a:rPr lang="uk-UA" dirty="0">
                <a:solidFill>
                  <a:srgbClr val="002060"/>
                </a:solidFill>
              </a:rPr>
              <a:t> Косметичне або вологе прибирання;</a:t>
            </a:r>
          </a:p>
          <a:p>
            <a:pPr lvl="0" indent="-285750" algn="just"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 Винос </a:t>
            </a:r>
            <a:r>
              <a:rPr lang="ru-RU" dirty="0" err="1">
                <a:solidFill>
                  <a:srgbClr val="002060"/>
                </a:solidFill>
              </a:rPr>
              <a:t>сміття</a:t>
            </a:r>
            <a:r>
              <a:rPr lang="ru-RU" dirty="0">
                <a:solidFill>
                  <a:srgbClr val="002060"/>
                </a:solidFill>
              </a:rPr>
              <a:t>;</a:t>
            </a:r>
          </a:p>
          <a:p>
            <a:pPr lvl="0" indent="-285750" algn="just">
              <a:buFont typeface="Wingdings" pitchFamily="2" charset="2"/>
              <a:buChar char="ü"/>
            </a:pPr>
            <a:r>
              <a:rPr lang="uk-UA" dirty="0">
                <a:solidFill>
                  <a:srgbClr val="002060"/>
                </a:solidFill>
              </a:rPr>
              <a:t> Приготування </a:t>
            </a:r>
            <a:r>
              <a:rPr lang="uk-UA" dirty="0" err="1">
                <a:solidFill>
                  <a:srgbClr val="002060"/>
                </a:solidFill>
              </a:rPr>
              <a:t>іжі</a:t>
            </a:r>
            <a:r>
              <a:rPr lang="uk-UA" dirty="0">
                <a:solidFill>
                  <a:srgbClr val="002060"/>
                </a:solidFill>
              </a:rPr>
              <a:t>;</a:t>
            </a:r>
            <a:endParaRPr lang="ru-RU" dirty="0">
              <a:solidFill>
                <a:srgbClr val="002060"/>
              </a:solidFill>
            </a:endParaRPr>
          </a:p>
          <a:p>
            <a:pPr lvl="0" indent="-285750" algn="just">
              <a:buFont typeface="Wingdings" pitchFamily="2" charset="2"/>
              <a:buChar char="ü"/>
            </a:pPr>
            <a:r>
              <a:rPr lang="uk-UA" dirty="0">
                <a:solidFill>
                  <a:srgbClr val="002060"/>
                </a:solidFill>
              </a:rPr>
              <a:t> Чистка раковин і унітазів;</a:t>
            </a:r>
            <a:endParaRPr lang="ru-RU" dirty="0">
              <a:solidFill>
                <a:srgbClr val="002060"/>
              </a:solidFill>
            </a:endParaRPr>
          </a:p>
          <a:p>
            <a:pPr lvl="0" indent="-285750" algn="just">
              <a:buFont typeface="Wingdings" pitchFamily="2" charset="2"/>
              <a:buChar char="ü"/>
            </a:pPr>
            <a:r>
              <a:rPr lang="uk-UA" dirty="0">
                <a:solidFill>
                  <a:srgbClr val="002060"/>
                </a:solidFill>
              </a:rPr>
              <a:t> Чистка газових плит і каструль;</a:t>
            </a:r>
            <a:endParaRPr lang="ru-RU" dirty="0">
              <a:solidFill>
                <a:srgbClr val="002060"/>
              </a:solidFill>
            </a:endParaRPr>
          </a:p>
          <a:p>
            <a:pPr lvl="0" indent="-285750" algn="just">
              <a:buFont typeface="Wingdings" pitchFamily="2" charset="2"/>
              <a:buChar char="ü"/>
            </a:pPr>
            <a:r>
              <a:rPr lang="uk-UA" dirty="0">
                <a:solidFill>
                  <a:srgbClr val="002060"/>
                </a:solidFill>
              </a:rPr>
              <a:t> Оплата комунальних послуг;</a:t>
            </a:r>
            <a:endParaRPr lang="ru-RU" dirty="0">
              <a:solidFill>
                <a:srgbClr val="002060"/>
              </a:solidFill>
            </a:endParaRPr>
          </a:p>
          <a:p>
            <a:pPr lvl="0" indent="-285750" algn="just"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Розпалювання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печі</a:t>
            </a:r>
            <a:r>
              <a:rPr lang="ru-RU" dirty="0">
                <a:solidFill>
                  <a:srgbClr val="002060"/>
                </a:solidFill>
              </a:rPr>
              <a:t>;</a:t>
            </a:r>
          </a:p>
          <a:p>
            <a:pPr lvl="0" indent="-285750" algn="just"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Піднесення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вугілля</a:t>
            </a:r>
            <a:r>
              <a:rPr lang="ru-RU" dirty="0">
                <a:solidFill>
                  <a:srgbClr val="002060"/>
                </a:solidFill>
              </a:rPr>
              <a:t>, дров;</a:t>
            </a:r>
          </a:p>
          <a:p>
            <a:pPr lvl="0" indent="-285750" algn="just"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Розчистка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снігу</a:t>
            </a:r>
            <a:r>
              <a:rPr lang="ru-RU" dirty="0">
                <a:solidFill>
                  <a:srgbClr val="002060"/>
                </a:solidFill>
              </a:rPr>
              <a:t>, </a:t>
            </a:r>
            <a:r>
              <a:rPr lang="ru-RU" dirty="0" err="1">
                <a:solidFill>
                  <a:srgbClr val="002060"/>
                </a:solidFill>
              </a:rPr>
              <a:t>прибирання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подвір’я</a:t>
            </a:r>
            <a:r>
              <a:rPr lang="ru-RU" dirty="0">
                <a:solidFill>
                  <a:srgbClr val="002060"/>
                </a:solidFill>
              </a:rPr>
              <a:t>, доставка води з </a:t>
            </a:r>
            <a:r>
              <a:rPr lang="ru-RU" dirty="0" err="1">
                <a:solidFill>
                  <a:srgbClr val="002060"/>
                </a:solidFill>
              </a:rPr>
              <a:t>криниці</a:t>
            </a:r>
            <a:r>
              <a:rPr lang="ru-RU" dirty="0">
                <a:solidFill>
                  <a:srgbClr val="002060"/>
                </a:solidFill>
              </a:rPr>
              <a:t>.</a:t>
            </a:r>
            <a:endParaRPr lang="ru-RU" b="1" dirty="0">
              <a:solidFill>
                <a:srgbClr val="002060"/>
              </a:solidFill>
            </a:endParaRPr>
          </a:p>
          <a:p>
            <a:pPr marL="285750" indent="-285750"/>
            <a:r>
              <a:rPr lang="uk-UA" b="1" dirty="0">
                <a:solidFill>
                  <a:srgbClr val="002060"/>
                </a:solidFill>
              </a:rPr>
              <a:t>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8719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094E0E-75B8-4942-BE82-0DBF093432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652" y="5139367"/>
            <a:ext cx="5760640" cy="161295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A707C-EEAA-45C8-BE53-03B061CDE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24" y="664892"/>
            <a:ext cx="10515600" cy="936104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chemeClr val="accent6"/>
                </a:solidFill>
                <a:latin typeface="+mn-lt"/>
              </a:rPr>
              <a:t>Відповідність послуги догляду потребам</a:t>
            </a:r>
            <a:endParaRPr lang="ru-RU" sz="3600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719844-F4AE-457A-B3FB-808AB9452906}"/>
              </a:ext>
            </a:extLst>
          </p:cNvPr>
          <p:cNvSpPr txBox="1"/>
          <p:nvPr/>
        </p:nvSpPr>
        <p:spPr>
          <a:xfrm>
            <a:off x="586172" y="1699339"/>
            <a:ext cx="10334364" cy="402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  <a:buFont typeface="Arial" charset="0"/>
              <a:buNone/>
            </a:pPr>
            <a:r>
              <a:rPr lang="uk-UA" b="1" dirty="0">
                <a:solidFill>
                  <a:srgbClr val="002060"/>
                </a:solidFill>
              </a:rPr>
              <a:t>Найменш поширені заходи, які отримували респонденти впродовж останнього, перед опитуванням, місяця, включені до Державного соціального стандарту «Соціальна послуга догляду вдома» і відповідають йому:</a:t>
            </a:r>
          </a:p>
          <a:p>
            <a:pPr algn="just">
              <a:lnSpc>
                <a:spcPct val="80000"/>
              </a:lnSpc>
              <a:buFont typeface="Arial" charset="0"/>
              <a:buNone/>
            </a:pPr>
            <a:endParaRPr lang="uk-UA" dirty="0">
              <a:solidFill>
                <a:srgbClr val="002060"/>
              </a:solidFill>
            </a:endParaRPr>
          </a:p>
          <a:p>
            <a:pPr algn="just">
              <a:buFont typeface="Wingdings" pitchFamily="2" charset="2"/>
              <a:buChar char="ü"/>
            </a:pPr>
            <a:r>
              <a:rPr lang="uk-UA" dirty="0">
                <a:solidFill>
                  <a:srgbClr val="002060"/>
                </a:solidFill>
              </a:rPr>
              <a:t> Допомога в самообслуговуванні при проведенні гігієнічних процедур (умивання, розчісування, чистка зубів, обрізання нігтів, гоління, обтирання, купання, одягання/роздягання, зміна натільної і постільної білизни, користування туалетом, тощо);</a:t>
            </a:r>
          </a:p>
          <a:p>
            <a:pPr algn="just">
              <a:buFont typeface="Wingdings" pitchFamily="2" charset="2"/>
              <a:buChar char="ü"/>
            </a:pPr>
            <a:r>
              <a:rPr lang="uk-UA" dirty="0">
                <a:solidFill>
                  <a:srgbClr val="002060"/>
                </a:solidFill>
              </a:rPr>
              <a:t>  Допомога у користуванні </a:t>
            </a:r>
            <a:r>
              <a:rPr lang="uk-UA" dirty="0" err="1">
                <a:solidFill>
                  <a:srgbClr val="002060"/>
                </a:solidFill>
              </a:rPr>
              <a:t>сечо</a:t>
            </a:r>
            <a:r>
              <a:rPr lang="uk-UA" dirty="0">
                <a:solidFill>
                  <a:srgbClr val="002060"/>
                </a:solidFill>
              </a:rPr>
              <a:t>- чи </a:t>
            </a:r>
            <a:r>
              <a:rPr lang="uk-UA" dirty="0" err="1">
                <a:solidFill>
                  <a:srgbClr val="002060"/>
                </a:solidFill>
              </a:rPr>
              <a:t>калоприймачами</a:t>
            </a:r>
            <a:r>
              <a:rPr lang="uk-UA" dirty="0">
                <a:solidFill>
                  <a:srgbClr val="002060"/>
                </a:solidFill>
              </a:rPr>
              <a:t>, у користуванні туалетом;</a:t>
            </a:r>
            <a:endParaRPr lang="ru-RU" dirty="0">
              <a:solidFill>
                <a:srgbClr val="002060"/>
              </a:solidFill>
            </a:endParaRPr>
          </a:p>
          <a:p>
            <a:pPr algn="just">
              <a:buFont typeface="Wingdings" pitchFamily="2" charset="2"/>
              <a:buChar char="ü"/>
            </a:pPr>
            <a:r>
              <a:rPr lang="uk-UA" dirty="0">
                <a:solidFill>
                  <a:srgbClr val="002060"/>
                </a:solidFill>
              </a:rPr>
              <a:t>  Супровід при відвідуванні аптеки, поліклініки та інших установ;</a:t>
            </a:r>
            <a:endParaRPr lang="ru-RU" dirty="0">
              <a:solidFill>
                <a:srgbClr val="002060"/>
              </a:solidFill>
            </a:endParaRPr>
          </a:p>
          <a:p>
            <a:pPr algn="just">
              <a:buFont typeface="Wingdings" pitchFamily="2" charset="2"/>
              <a:buChar char="ü"/>
            </a:pPr>
            <a:r>
              <a:rPr lang="uk-UA" dirty="0">
                <a:solidFill>
                  <a:srgbClr val="002060"/>
                </a:solidFill>
              </a:rPr>
              <a:t>  Психологічна підтримка (бесіди, спілкування, мотивація до активності);</a:t>
            </a:r>
            <a:endParaRPr lang="ru-RU" dirty="0">
              <a:solidFill>
                <a:srgbClr val="002060"/>
              </a:solidFill>
            </a:endParaRPr>
          </a:p>
          <a:p>
            <a:pPr algn="just">
              <a:buFont typeface="Wingdings" pitchFamily="2" charset="2"/>
              <a:buChar char="ü"/>
            </a:pPr>
            <a:r>
              <a:rPr lang="uk-UA" dirty="0">
                <a:solidFill>
                  <a:srgbClr val="002060"/>
                </a:solidFill>
              </a:rPr>
              <a:t>  Допомога в забезпеченні технічними засобами реабілітації; </a:t>
            </a:r>
          </a:p>
          <a:p>
            <a:pPr algn="just">
              <a:buFont typeface="Wingdings" pitchFamily="2" charset="2"/>
              <a:buChar char="ü"/>
            </a:pPr>
            <a:r>
              <a:rPr lang="uk-UA" dirty="0">
                <a:solidFill>
                  <a:srgbClr val="002060"/>
                </a:solidFill>
              </a:rPr>
              <a:t>  Спостереження за станом здоров'я;</a:t>
            </a:r>
          </a:p>
          <a:p>
            <a:pPr algn="just">
              <a:buFont typeface="Wingdings" pitchFamily="2" charset="2"/>
              <a:buChar char="ü"/>
            </a:pPr>
            <a:r>
              <a:rPr lang="uk-UA" dirty="0">
                <a:solidFill>
                  <a:srgbClr val="002060"/>
                </a:solidFill>
              </a:rPr>
              <a:t>  Допомога в ремонті житлових і господарських робіт у будинку, ремонт взуття, допомога в отриманні послуг інших фахівців і служб.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6461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A707C-EEAA-45C8-BE53-03B061CDE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384" y="620688"/>
            <a:ext cx="10515600" cy="1325563"/>
          </a:xfrm>
        </p:spPr>
        <p:txBody>
          <a:bodyPr>
            <a:normAutofit/>
          </a:bodyPr>
          <a:lstStyle/>
          <a:p>
            <a:r>
              <a:rPr lang="uk-UA" sz="3600" u="sng" dirty="0">
                <a:solidFill>
                  <a:schemeClr val="accent6"/>
                </a:solidFill>
                <a:latin typeface="+mn-lt"/>
              </a:rPr>
              <a:t>Догляд вдома:</a:t>
            </a:r>
            <a:br>
              <a:rPr lang="uk-UA" sz="3600" dirty="0">
                <a:solidFill>
                  <a:schemeClr val="accent6"/>
                </a:solidFill>
                <a:latin typeface="+mn-lt"/>
              </a:rPr>
            </a:br>
            <a:r>
              <a:rPr lang="uk-UA" sz="3600" dirty="0">
                <a:solidFill>
                  <a:schemeClr val="accent6"/>
                </a:solidFill>
                <a:latin typeface="+mn-lt"/>
              </a:rPr>
              <a:t>Рівень задоволеності</a:t>
            </a:r>
            <a:endParaRPr lang="ru-RU" sz="3600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719844-F4AE-457A-B3FB-808AB9452906}"/>
              </a:ext>
            </a:extLst>
          </p:cNvPr>
          <p:cNvSpPr txBox="1"/>
          <p:nvPr/>
        </p:nvSpPr>
        <p:spPr>
          <a:xfrm>
            <a:off x="824384" y="2204864"/>
            <a:ext cx="105156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2000" b="1" dirty="0">
              <a:solidFill>
                <a:srgbClr val="002060"/>
              </a:solidFill>
            </a:endParaRPr>
          </a:p>
          <a:p>
            <a:pPr algn="just">
              <a:buFont typeface="Wingdings" pitchFamily="2" charset="2"/>
              <a:buChar char="q"/>
            </a:pPr>
            <a:r>
              <a:rPr lang="uk-UA" sz="2000" i="1" dirty="0">
                <a:solidFill>
                  <a:srgbClr val="002060"/>
                </a:solidFill>
              </a:rPr>
              <a:t> </a:t>
            </a:r>
            <a:r>
              <a:rPr lang="uk-UA" dirty="0">
                <a:solidFill>
                  <a:srgbClr val="002060"/>
                </a:solidFill>
              </a:rPr>
              <a:t>Переважна більшість отримувачів послуги догляду вдома цілком задоволені якістю та періодичністю обслуговування;</a:t>
            </a:r>
          </a:p>
          <a:p>
            <a:pPr algn="just">
              <a:buFont typeface="Wingdings" pitchFamily="2" charset="2"/>
              <a:buChar char="q"/>
            </a:pPr>
            <a:endParaRPr lang="uk-UA" dirty="0">
              <a:solidFill>
                <a:srgbClr val="002060"/>
              </a:solidFill>
            </a:endParaRPr>
          </a:p>
          <a:p>
            <a:pPr algn="just">
              <a:buFont typeface="Wingdings" pitchFamily="2" charset="2"/>
              <a:buChar char="q"/>
            </a:pPr>
            <a:r>
              <a:rPr lang="uk-UA" dirty="0">
                <a:solidFill>
                  <a:srgbClr val="002060"/>
                </a:solidFill>
              </a:rPr>
              <a:t> Переважна кількість респондентів вважає, що послуги, які вони отримують, повністю задовольняють їх потреби, поодинокі відповіді – скоріше задовольняють;</a:t>
            </a:r>
          </a:p>
          <a:p>
            <a:pPr algn="just">
              <a:buFont typeface="Wingdings" pitchFamily="2" charset="2"/>
              <a:buChar char="q"/>
            </a:pPr>
            <a:endParaRPr lang="uk-UA" dirty="0">
              <a:solidFill>
                <a:srgbClr val="002060"/>
              </a:solidFill>
            </a:endParaRPr>
          </a:p>
          <a:p>
            <a:pPr algn="just">
              <a:buFont typeface="Wingdings" pitchFamily="2" charset="2"/>
              <a:buChar char="q"/>
            </a:pPr>
            <a:r>
              <a:rPr lang="uk-UA" dirty="0">
                <a:solidFill>
                  <a:srgbClr val="002060"/>
                </a:solidFill>
              </a:rPr>
              <a:t> Соціальні робітники і адміністрація ЦНСП/Терцентрів  вважають, що перелік соціальних послуг, які надаються, в цілому відповідає переліку заходів, що складають зміст послуги догляду вдома відповідно до стандарту, та задовольняє сьогоденні потреби клієнтів. </a:t>
            </a:r>
          </a:p>
          <a:p>
            <a:pPr algn="just">
              <a:buFont typeface="Wingdings" pitchFamily="2" charset="2"/>
              <a:buChar char="q"/>
            </a:pPr>
            <a:endParaRPr lang="uk-UA" sz="2000" dirty="0">
              <a:solidFill>
                <a:srgbClr val="002060"/>
              </a:solidFill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048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A707C-EEAA-45C8-BE53-03B061CDE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867154"/>
            <a:ext cx="6552728" cy="1531715"/>
          </a:xfrm>
        </p:spPr>
        <p:txBody>
          <a:bodyPr>
            <a:normAutofit fontScale="90000"/>
          </a:bodyPr>
          <a:lstStyle/>
          <a:p>
            <a:r>
              <a:rPr lang="uk-UA" sz="4000" dirty="0">
                <a:solidFill>
                  <a:schemeClr val="accent6"/>
                </a:solidFill>
                <a:latin typeface="+mn-lt"/>
              </a:rPr>
              <a:t>Попит на послуги Мобільної соціальної служби з догляду вдома і паліативного догляду</a:t>
            </a:r>
            <a:endParaRPr lang="ru-RU" sz="4000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2" r="3856" b="20025"/>
          <a:stretch/>
        </p:blipFill>
        <p:spPr bwMode="auto">
          <a:xfrm>
            <a:off x="7029447" y="786320"/>
            <a:ext cx="4313888" cy="1693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75579" y="3212976"/>
            <a:ext cx="105049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uk-UA" dirty="0">
                <a:solidFill>
                  <a:srgbClr val="002060"/>
                </a:solidFill>
              </a:rPr>
              <a:t>Представники</a:t>
            </a:r>
            <a:r>
              <a:rPr lang="en-US" dirty="0">
                <a:solidFill>
                  <a:srgbClr val="002060"/>
                </a:solidFill>
              </a:rPr>
              <a:t>/-</a:t>
            </a:r>
            <a:r>
              <a:rPr lang="en-US" dirty="0" err="1">
                <a:solidFill>
                  <a:srgbClr val="002060"/>
                </a:solidFill>
              </a:rPr>
              <a:t>ц</a:t>
            </a:r>
            <a:r>
              <a:rPr lang="uk-UA" dirty="0">
                <a:solidFill>
                  <a:srgbClr val="002060"/>
                </a:solidFill>
              </a:rPr>
              <a:t>і адміністрацій та соціальні робітники</a:t>
            </a:r>
            <a:r>
              <a:rPr lang="en-US" dirty="0">
                <a:solidFill>
                  <a:srgbClr val="002060"/>
                </a:solidFill>
              </a:rPr>
              <a:t>/-</a:t>
            </a:r>
            <a:r>
              <a:rPr lang="en-US" dirty="0" err="1">
                <a:solidFill>
                  <a:srgbClr val="002060"/>
                </a:solidFill>
              </a:rPr>
              <a:t>ц</a:t>
            </a:r>
            <a:r>
              <a:rPr lang="uk-UA" dirty="0">
                <a:solidFill>
                  <a:srgbClr val="002060"/>
                </a:solidFill>
              </a:rPr>
              <a:t>і ЦНСП/Терцентрів оцінюють попит на послуги Мобільної служби як великий.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uk-UA" dirty="0">
                <a:solidFill>
                  <a:srgbClr val="002060"/>
                </a:solidFill>
              </a:rPr>
              <a:t>В селах збільшення доступу до послуги догляду вдома, і особливо послуги натуральної допомоги, є дуже актуальним.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uk-UA" dirty="0">
                <a:solidFill>
                  <a:srgbClr val="002060"/>
                </a:solidFill>
              </a:rPr>
              <a:t>Пріоритетними локаціями для роботи Мобільної служби мають бути села і селища. </a:t>
            </a:r>
          </a:p>
          <a:p>
            <a:pPr marL="285750" indent="-285750"/>
            <a:endParaRPr lang="uk-UA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57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A707C-EEAA-45C8-BE53-03B061CDE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92" y="548680"/>
            <a:ext cx="10251528" cy="985488"/>
          </a:xfrm>
        </p:spPr>
        <p:txBody>
          <a:bodyPr>
            <a:noAutofit/>
          </a:bodyPr>
          <a:lstStyle/>
          <a:p>
            <a:r>
              <a:rPr lang="uk-UA" sz="3600" dirty="0">
                <a:solidFill>
                  <a:schemeClr val="accent6"/>
                </a:solidFill>
                <a:latin typeface="+mn-lt"/>
              </a:rPr>
              <a:t>Попит на послуги Мобільної соціальної служби</a:t>
            </a:r>
            <a:endParaRPr lang="ru-RU" sz="3600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719844-F4AE-457A-B3FB-808AB9452906}"/>
              </a:ext>
            </a:extLst>
          </p:cNvPr>
          <p:cNvSpPr txBox="1"/>
          <p:nvPr/>
        </p:nvSpPr>
        <p:spPr>
          <a:xfrm>
            <a:off x="695400" y="1628800"/>
            <a:ext cx="6696744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uk-UA" b="1" dirty="0">
                <a:solidFill>
                  <a:srgbClr val="C00000"/>
                </a:solidFill>
              </a:rPr>
              <a:t>Найбільш затребуваними послугами МСС є:</a:t>
            </a:r>
            <a:endParaRPr lang="ru-RU" b="1" dirty="0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2060"/>
                </a:solidFill>
              </a:rPr>
              <a:t>послуги медсестер і налагодження ефективної взаємодії з Центром ПМСД для виклику сімейного лікаря;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2060"/>
                </a:solidFill>
              </a:rPr>
              <a:t>послуги психолога;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2060"/>
                </a:solidFill>
              </a:rPr>
              <a:t>ремонт каналізації, водопроводу, електропроводки, тощо; </a:t>
            </a:r>
            <a:endParaRPr lang="ru-RU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2060"/>
                </a:solidFill>
                <a:cs typeface="Arial" charset="0"/>
              </a:rPr>
              <a:t>будівельно-ремонтні роботи (ремонт парканів, дахів, внутрішніх приміщень домівок, квартир); </a:t>
            </a:r>
            <a:endParaRPr lang="ru-RU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2060"/>
                </a:solidFill>
              </a:rPr>
              <a:t>послуги різноробочого (косіння трави, прибирання снігу, заготівля дров, забезпечення вугілля, тощо);</a:t>
            </a:r>
            <a:endParaRPr lang="ru-RU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2060"/>
                </a:solidFill>
              </a:rPr>
              <a:t>прання речей;</a:t>
            </a:r>
            <a:endParaRPr lang="ru-RU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2060"/>
                </a:solidFill>
              </a:rPr>
              <a:t>послуги перукаря;</a:t>
            </a:r>
            <a:endParaRPr lang="ru-RU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2060"/>
                </a:solidFill>
              </a:rPr>
              <a:t>послуги швачки;</a:t>
            </a:r>
            <a:endParaRPr lang="ru-RU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2060"/>
                </a:solidFill>
                <a:cs typeface="Arial" charset="0"/>
              </a:rPr>
              <a:t>транспортні послуги (з метою відвідування лікарні, юриста, тощо);</a:t>
            </a:r>
            <a:r>
              <a:rPr lang="uk-UA" dirty="0">
                <a:solidFill>
                  <a:srgbClr val="002060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2060"/>
                </a:solidFill>
              </a:rPr>
              <a:t>соціальне таксі.</a:t>
            </a:r>
            <a:endParaRPr lang="ru-RU" dirty="0">
              <a:solidFill>
                <a:srgbClr val="002060"/>
              </a:solidFill>
            </a:endParaRPr>
          </a:p>
          <a:p>
            <a:pPr marL="419100" indent="-533400"/>
            <a:endParaRPr lang="uk-UA" sz="2000" b="1" dirty="0">
              <a:solidFill>
                <a:srgbClr val="002060"/>
              </a:solidFill>
            </a:endParaRPr>
          </a:p>
          <a:p>
            <a:endParaRPr lang="uk-UA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2996952"/>
            <a:ext cx="4464496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729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A707C-EEAA-45C8-BE53-03B061CDE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796" y="620688"/>
            <a:ext cx="7466830" cy="985488"/>
          </a:xfrm>
        </p:spPr>
        <p:txBody>
          <a:bodyPr>
            <a:noAutofit/>
          </a:bodyPr>
          <a:lstStyle/>
          <a:p>
            <a:r>
              <a:rPr lang="uk-UA" sz="3600" dirty="0">
                <a:solidFill>
                  <a:schemeClr val="accent6"/>
                </a:solidFill>
                <a:latin typeface="+mn-lt"/>
              </a:rPr>
              <a:t>Оцінка готовності пілотних громад до впровадження МСС</a:t>
            </a:r>
            <a:endParaRPr lang="ru-RU" sz="3600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719844-F4AE-457A-B3FB-808AB9452906}"/>
              </a:ext>
            </a:extLst>
          </p:cNvPr>
          <p:cNvSpPr txBox="1"/>
          <p:nvPr/>
        </p:nvSpPr>
        <p:spPr>
          <a:xfrm>
            <a:off x="335360" y="2132856"/>
            <a:ext cx="38164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9100" indent="-533400"/>
            <a:r>
              <a:rPr lang="uk-UA" dirty="0">
                <a:solidFill>
                  <a:srgbClr val="002060"/>
                </a:solidFill>
              </a:rPr>
              <a:t>       На період завершення проєкту в Вознесенській та </a:t>
            </a:r>
            <a:r>
              <a:rPr lang="uk-UA" dirty="0" err="1">
                <a:solidFill>
                  <a:srgbClr val="002060"/>
                </a:solidFill>
              </a:rPr>
              <a:t>Нововодолазькій</a:t>
            </a:r>
            <a:r>
              <a:rPr lang="uk-UA" dirty="0">
                <a:solidFill>
                  <a:srgbClr val="002060"/>
                </a:solidFill>
              </a:rPr>
              <a:t> громадах завершується робота зі створення умов для роботи МСС (готуються до затвердження розроблені </a:t>
            </a:r>
            <a:r>
              <a:rPr lang="uk-UA" dirty="0" err="1">
                <a:solidFill>
                  <a:srgbClr val="002060"/>
                </a:solidFill>
              </a:rPr>
              <a:t>проєкти</a:t>
            </a:r>
            <a:r>
              <a:rPr lang="uk-UA" dirty="0">
                <a:solidFill>
                  <a:srgbClr val="002060"/>
                </a:solidFill>
              </a:rPr>
              <a:t> нормативно-правових актів, введення додаткових посад, призначення керівника МСС).</a:t>
            </a:r>
            <a:endParaRPr lang="uk-UA" sz="1600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866" y="2780928"/>
            <a:ext cx="3946760" cy="1653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589524" y="2551837"/>
            <a:ext cx="32403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В </a:t>
            </a:r>
            <a:r>
              <a:rPr lang="ru-RU" dirty="0" err="1">
                <a:solidFill>
                  <a:srgbClr val="002060"/>
                </a:solidFill>
              </a:rPr>
              <a:t>Ніжинській</a:t>
            </a:r>
            <a:r>
              <a:rPr lang="ru-RU" dirty="0">
                <a:solidFill>
                  <a:srgbClr val="002060"/>
                </a:solidFill>
              </a:rPr>
              <a:t>, Михайло-</a:t>
            </a:r>
            <a:r>
              <a:rPr lang="ru-RU" dirty="0" err="1">
                <a:solidFill>
                  <a:srgbClr val="002060"/>
                </a:solidFill>
              </a:rPr>
              <a:t>Коцюбинській</a:t>
            </a:r>
            <a:r>
              <a:rPr lang="ru-RU" dirty="0">
                <a:solidFill>
                  <a:srgbClr val="002060"/>
                </a:solidFill>
              </a:rPr>
              <a:t>, </a:t>
            </a:r>
            <a:r>
              <a:rPr lang="ru-RU" dirty="0" err="1">
                <a:solidFill>
                  <a:srgbClr val="002060"/>
                </a:solidFill>
              </a:rPr>
              <a:t>Коропській</a:t>
            </a:r>
            <a:r>
              <a:rPr lang="ru-RU" dirty="0">
                <a:solidFill>
                  <a:srgbClr val="002060"/>
                </a:solidFill>
              </a:rPr>
              <a:t>, </a:t>
            </a:r>
            <a:r>
              <a:rPr lang="ru-RU" dirty="0" err="1">
                <a:solidFill>
                  <a:srgbClr val="002060"/>
                </a:solidFill>
              </a:rPr>
              <a:t>Чернеччинській</a:t>
            </a:r>
            <a:r>
              <a:rPr lang="ru-RU" dirty="0">
                <a:solidFill>
                  <a:srgbClr val="002060"/>
                </a:solidFill>
              </a:rPr>
              <a:t>, </a:t>
            </a:r>
            <a:r>
              <a:rPr lang="ru-RU" dirty="0" err="1">
                <a:solidFill>
                  <a:srgbClr val="002060"/>
                </a:solidFill>
              </a:rPr>
              <a:t>Білопільській</a:t>
            </a:r>
            <a:r>
              <a:rPr lang="ru-RU" dirty="0">
                <a:solidFill>
                  <a:srgbClr val="002060"/>
                </a:solidFill>
              </a:rPr>
              <a:t> громадах </a:t>
            </a:r>
            <a:r>
              <a:rPr lang="ru-RU" dirty="0" err="1">
                <a:solidFill>
                  <a:srgbClr val="002060"/>
                </a:solidFill>
              </a:rPr>
              <a:t>повністю</a:t>
            </a:r>
            <a:r>
              <a:rPr lang="ru-RU" dirty="0">
                <a:solidFill>
                  <a:srgbClr val="002060"/>
                </a:solidFill>
              </a:rPr>
              <a:t> завершена робота </a:t>
            </a:r>
            <a:r>
              <a:rPr lang="ru-RU" dirty="0" err="1">
                <a:solidFill>
                  <a:srgbClr val="002060"/>
                </a:solidFill>
              </a:rPr>
              <a:t>зі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створення</a:t>
            </a:r>
            <a:r>
              <a:rPr lang="ru-RU" dirty="0">
                <a:solidFill>
                  <a:srgbClr val="002060"/>
                </a:solidFill>
              </a:rPr>
              <a:t> умов для забезпечення </a:t>
            </a:r>
            <a:r>
              <a:rPr lang="ru-RU" dirty="0" err="1">
                <a:solidFill>
                  <a:srgbClr val="002060"/>
                </a:solidFill>
              </a:rPr>
              <a:t>роботи</a:t>
            </a:r>
            <a:r>
              <a:rPr lang="ru-RU" dirty="0">
                <a:solidFill>
                  <a:srgbClr val="002060"/>
                </a:solidFill>
              </a:rPr>
              <a:t> ММС. </a:t>
            </a:r>
          </a:p>
        </p:txBody>
      </p:sp>
    </p:spTree>
    <p:extLst>
      <p:ext uri="{BB962C8B-B14F-4D97-AF65-F5344CB8AC3E}">
        <p14:creationId xmlns:p14="http://schemas.microsoft.com/office/powerpoint/2010/main" val="409084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058514-BC9C-4843-911B-549473738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84" y="177067"/>
            <a:ext cx="10515600" cy="1325563"/>
          </a:xfrm>
        </p:spPr>
        <p:txBody>
          <a:bodyPr>
            <a:normAutofit/>
          </a:bodyPr>
          <a:lstStyle/>
          <a:p>
            <a:r>
              <a:rPr lang="uk-UA" altLang="ja-JP" sz="3200" dirty="0">
                <a:solidFill>
                  <a:schemeClr val="accent5">
                    <a:lumMod val="75000"/>
                  </a:schemeClr>
                </a:solidFill>
              </a:rPr>
              <a:t>Структура населення пілотних громад</a:t>
            </a:r>
            <a:endParaRPr lang="ru-RU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1E6DE306-842C-40BD-8882-97B52557A93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0960" y="1500174"/>
          <a:ext cx="10947648" cy="4727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9889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A719844-F4AE-457A-B3FB-808AB9452906}"/>
              </a:ext>
            </a:extLst>
          </p:cNvPr>
          <p:cNvSpPr txBox="1"/>
          <p:nvPr/>
        </p:nvSpPr>
        <p:spPr>
          <a:xfrm>
            <a:off x="1739516" y="2924944"/>
            <a:ext cx="87129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9100" indent="-533400" algn="ctr"/>
            <a:r>
              <a:rPr lang="uk-UA" dirty="0">
                <a:solidFill>
                  <a:srgbClr val="002060"/>
                </a:solidFill>
              </a:rPr>
              <a:t>       </a:t>
            </a:r>
            <a:r>
              <a:rPr lang="uk-UA" sz="2400" dirty="0">
                <a:solidFill>
                  <a:srgbClr val="002060"/>
                </a:solidFill>
              </a:rPr>
              <a:t>Висловлюємо подяку пілотним громадам за здійснену вагому та кропітку роботу щодо удосконалення системи соціального захисту, організації та надання соціальних послуг!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5634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A719844-F4AE-457A-B3FB-808AB9452906}"/>
              </a:ext>
            </a:extLst>
          </p:cNvPr>
          <p:cNvSpPr txBox="1"/>
          <p:nvPr/>
        </p:nvSpPr>
        <p:spPr>
          <a:xfrm>
            <a:off x="2634600" y="2351782"/>
            <a:ext cx="69228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uk-UA" sz="9600" dirty="0">
                <a:solidFill>
                  <a:srgbClr val="002060"/>
                </a:solidFill>
                <a:latin typeface="+mj-lt"/>
              </a:rPr>
              <a:t>Дякую!</a:t>
            </a:r>
          </a:p>
          <a:p>
            <a:pPr marL="419100" indent="-533400"/>
            <a:endParaRPr lang="uk-UA" sz="2000" b="1" dirty="0">
              <a:solidFill>
                <a:srgbClr val="002060"/>
              </a:solidFill>
            </a:endParaRPr>
          </a:p>
          <a:p>
            <a:endParaRPr lang="uk-UA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E9B4185-C211-F47D-017B-F3D46BFC5F02}"/>
              </a:ext>
            </a:extLst>
          </p:cNvPr>
          <p:cNvGrpSpPr/>
          <p:nvPr/>
        </p:nvGrpSpPr>
        <p:grpSpPr>
          <a:xfrm>
            <a:off x="6744072" y="404080"/>
            <a:ext cx="4890906" cy="1368736"/>
            <a:chOff x="6735734" y="361587"/>
            <a:chExt cx="4890906" cy="136873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8D98717-0A02-E0B5-8E91-AF0D1044E2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8177" y="421415"/>
              <a:ext cx="3508463" cy="11008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27AEED2-2969-06BC-32E8-509345BD39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5734" y="361587"/>
              <a:ext cx="1127264" cy="13687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1430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6A01F-2792-459A-9C1F-432A9E3A8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645" y="149731"/>
            <a:ext cx="10515600" cy="1732531"/>
          </a:xfrm>
        </p:spPr>
        <p:txBody>
          <a:bodyPr>
            <a:normAutofit/>
          </a:bodyPr>
          <a:lstStyle/>
          <a:p>
            <a:r>
              <a:rPr lang="uk-UA" sz="3200" dirty="0">
                <a:solidFill>
                  <a:schemeClr val="accent5">
                    <a:lumMod val="75000"/>
                  </a:schemeClr>
                </a:solidFill>
              </a:rPr>
              <a:t>Завдання проєкту</a:t>
            </a:r>
            <a:br>
              <a:rPr lang="uk-UA" sz="3600" dirty="0">
                <a:solidFill>
                  <a:srgbClr val="0070C0"/>
                </a:solidFill>
              </a:rPr>
            </a:b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1FA89B-8BE3-4113-AF82-1DEB45871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33255"/>
            <a:ext cx="10515600" cy="443707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br>
              <a:rPr lang="en-US" b="1" dirty="0">
                <a:solidFill>
                  <a:srgbClr val="002060"/>
                </a:solidFill>
              </a:rPr>
            </a:br>
            <a:endParaRPr lang="ru-RU" sz="3800" dirty="0"/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2BC7EAA3-EB1A-4AB7-A941-C4DDE46E3AAB}"/>
              </a:ext>
            </a:extLst>
          </p:cNvPr>
          <p:cNvSpPr/>
          <p:nvPr/>
        </p:nvSpPr>
        <p:spPr>
          <a:xfrm>
            <a:off x="458106" y="1233075"/>
            <a:ext cx="11100050" cy="792088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i="1" dirty="0">
                <a:solidFill>
                  <a:schemeClr val="accent1">
                    <a:lumMod val="50000"/>
                  </a:schemeClr>
                </a:solidFill>
              </a:rPr>
              <a:t>1.</a:t>
            </a:r>
          </a:p>
          <a:p>
            <a:pPr algn="ctr"/>
            <a:r>
              <a:rPr lang="uk-UA" sz="1400" b="1" i="1" dirty="0">
                <a:solidFill>
                  <a:schemeClr val="accent1">
                    <a:lumMod val="50000"/>
                  </a:schemeClr>
                </a:solidFill>
              </a:rPr>
              <a:t>Аналіз стану надання послуг догляду вдома, паліативного догляду та натуральної допомоги. Визначення рівня задоволеності та потреб у наданні послуг з догляду вдома, паліативного догляду та натуральної допомоги.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FF914BEC-1D55-44BD-BFD0-ABEF89B2EF09}"/>
              </a:ext>
            </a:extLst>
          </p:cNvPr>
          <p:cNvSpPr/>
          <p:nvPr/>
        </p:nvSpPr>
        <p:spPr>
          <a:xfrm>
            <a:off x="440756" y="2260861"/>
            <a:ext cx="11111208" cy="64807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i="1" dirty="0">
                <a:solidFill>
                  <a:schemeClr val="accent1">
                    <a:lumMod val="50000"/>
                  </a:schemeClr>
                </a:solidFill>
              </a:rPr>
              <a:t>2.</a:t>
            </a:r>
          </a:p>
          <a:p>
            <a:pPr algn="ctr"/>
            <a:r>
              <a:rPr lang="uk-UA" sz="1400" b="1" i="1" dirty="0">
                <a:solidFill>
                  <a:schemeClr val="accent1">
                    <a:lumMod val="50000"/>
                  </a:schemeClr>
                </a:solidFill>
              </a:rPr>
              <a:t>Аналіз стану надання соціальних послуг. </a:t>
            </a:r>
            <a:endParaRPr lang="uk-UA" dirty="0"/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440757" y="4078506"/>
            <a:ext cx="11111208" cy="720080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 4.</a:t>
            </a:r>
          </a:p>
          <a:p>
            <a:pPr algn="ctr"/>
            <a:r>
              <a:rPr lang="uk-UA" sz="1400" b="1" i="1" dirty="0">
                <a:solidFill>
                  <a:schemeClr val="accent1">
                    <a:lumMod val="50000"/>
                  </a:schemeClr>
                </a:solidFill>
              </a:rPr>
              <a:t>Розробка нормативно-правових актів місцевого рівня щодо організації роботи Мобільної соціальної служби з догляду вдома,  паліативного догляду та натуральної допомоги.</a:t>
            </a: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440756" y="5036061"/>
            <a:ext cx="11134751" cy="815813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i="1" dirty="0">
                <a:solidFill>
                  <a:schemeClr val="accent1">
                    <a:lumMod val="50000"/>
                  </a:schemeClr>
                </a:solidFill>
              </a:rPr>
              <a:t>5.</a:t>
            </a:r>
            <a:endParaRPr lang="ru-RU" sz="1400" b="1" i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uk-UA" sz="1400" b="1" i="1" dirty="0">
                <a:solidFill>
                  <a:schemeClr val="accent1">
                    <a:lumMod val="50000"/>
                  </a:schemeClr>
                </a:solidFill>
              </a:rPr>
              <a:t>Проведення 16 навчальних  заходів на робочому місці, спрямованих на розвиток людського потенціалу для фахівців громади, відповідальних за організацію системи соціального обслуговування та соціального захисту, та для надавачів соціальних послуг.</a:t>
            </a:r>
          </a:p>
        </p:txBody>
      </p:sp>
      <p:sp>
        <p:nvSpPr>
          <p:cNvPr id="11" name="Rectangle: Diagonal Corners Rounded 5">
            <a:extLst>
              <a:ext uri="{FF2B5EF4-FFF2-40B4-BE49-F238E27FC236}">
                <a16:creationId xmlns:a16="http://schemas.microsoft.com/office/drawing/2014/main" id="{FF914BEC-1D55-44BD-BFD0-ABEF89B2EF09}"/>
              </a:ext>
            </a:extLst>
          </p:cNvPr>
          <p:cNvSpPr/>
          <p:nvPr/>
        </p:nvSpPr>
        <p:spPr>
          <a:xfrm>
            <a:off x="440756" y="3150459"/>
            <a:ext cx="11111208" cy="64807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 i="1" dirty="0">
              <a:solidFill>
                <a:srgbClr val="003399"/>
              </a:solidFill>
            </a:endParaRPr>
          </a:p>
          <a:p>
            <a:pPr algn="ctr"/>
            <a:r>
              <a:rPr lang="uk-UA" sz="1400" b="1" i="1" dirty="0">
                <a:solidFill>
                  <a:schemeClr val="accent1">
                    <a:lumMod val="50000"/>
                  </a:schemeClr>
                </a:solidFill>
              </a:rPr>
              <a:t>3.</a:t>
            </a:r>
          </a:p>
          <a:p>
            <a:pPr algn="ctr"/>
            <a:r>
              <a:rPr lang="uk-UA" sz="1400" b="1" i="1" dirty="0">
                <a:solidFill>
                  <a:schemeClr val="accent1">
                    <a:lumMod val="50000"/>
                  </a:schemeClr>
                </a:solidFill>
              </a:rPr>
              <a:t>Розробка рекомендації щодо розвитку системи соціального захисту та соціального обслуговування населення.</a:t>
            </a:r>
          </a:p>
          <a:p>
            <a:pPr algn="ctr"/>
            <a:endParaRPr lang="uk-UA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423592" y="5968159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002060"/>
                </a:solidFill>
              </a:rPr>
              <a:t>Термін реалізації проєкту: грудень 2022 р. – травень 2023 р.</a:t>
            </a:r>
            <a:br>
              <a:rPr lang="ru-RU" sz="2000" b="1" dirty="0"/>
            </a:b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42586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6A01F-2792-459A-9C1F-432A9E3A8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853"/>
            <a:ext cx="10515600" cy="1695750"/>
          </a:xfrm>
        </p:spPr>
        <p:txBody>
          <a:bodyPr>
            <a:normAutofit/>
          </a:bodyPr>
          <a:lstStyle/>
          <a:p>
            <a:r>
              <a:rPr lang="uk-UA" sz="3200" dirty="0">
                <a:solidFill>
                  <a:schemeClr val="accent5">
                    <a:lumMod val="75000"/>
                  </a:schemeClr>
                </a:solidFill>
              </a:rPr>
              <a:t>Методологія дослідження</a:t>
            </a:r>
            <a:endParaRPr lang="ru-RU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1FA89B-8BE3-4113-AF82-1DEB45871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br>
              <a:rPr lang="en-US" b="1" dirty="0">
                <a:solidFill>
                  <a:srgbClr val="002060"/>
                </a:solidFill>
              </a:rPr>
            </a:br>
            <a:endParaRPr lang="ru-RU" sz="3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426CE-C104-4818-9821-691F942D97F6}"/>
              </a:ext>
            </a:extLst>
          </p:cNvPr>
          <p:cNvSpPr txBox="1"/>
          <p:nvPr/>
        </p:nvSpPr>
        <p:spPr>
          <a:xfrm>
            <a:off x="838200" y="1825625"/>
            <a:ext cx="10515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q"/>
              <a:defRPr/>
            </a:pPr>
            <a:r>
              <a:rPr lang="uk-UA" b="1" dirty="0">
                <a:solidFill>
                  <a:srgbClr val="002060"/>
                </a:solidFill>
              </a:rPr>
              <a:t> Кабінетний аналіз </a:t>
            </a:r>
            <a:r>
              <a:rPr lang="uk-UA" dirty="0">
                <a:solidFill>
                  <a:srgbClr val="002060"/>
                </a:solidFill>
              </a:rPr>
              <a:t>з використанням статистичних даних, аналітичних документів, місцевих нормативно-правових актів; </a:t>
            </a:r>
          </a:p>
          <a:p>
            <a:pPr algn="just">
              <a:buFont typeface="Wingdings" pitchFamily="2" charset="2"/>
              <a:buChar char="q"/>
              <a:defRPr/>
            </a:pPr>
            <a:r>
              <a:rPr lang="uk-UA" b="1" dirty="0">
                <a:solidFill>
                  <a:srgbClr val="002060"/>
                </a:solidFill>
              </a:rPr>
              <a:t> Якісні соціологічні методи:</a:t>
            </a:r>
          </a:p>
          <a:p>
            <a:pPr algn="just">
              <a:defRPr/>
            </a:pPr>
            <a:endParaRPr lang="uk-UA" dirty="0">
              <a:solidFill>
                <a:srgbClr val="002060"/>
              </a:solidFill>
            </a:endParaRPr>
          </a:p>
          <a:p>
            <a:pPr algn="just">
              <a:defRPr/>
            </a:pPr>
            <a:r>
              <a:rPr lang="uk-UA" dirty="0">
                <a:solidFill>
                  <a:srgbClr val="002060"/>
                </a:solidFill>
              </a:rPr>
              <a:t>Індивідуальні напівструктуровані інтерв’ю:</a:t>
            </a:r>
          </a:p>
          <a:p>
            <a:pPr marL="285750" indent="-285750" algn="just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uk-UA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320</a:t>
            </a:r>
            <a:r>
              <a:rPr lang="uk-UA" dirty="0">
                <a:solidFill>
                  <a:srgbClr val="002060"/>
                </a:solidFill>
              </a:rPr>
              <a:t>  з отримувачами послуг догляду вдома, натуральної допомоги;</a:t>
            </a:r>
          </a:p>
          <a:p>
            <a:pPr marL="285750" indent="-285750" algn="just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uk-UA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16 </a:t>
            </a:r>
            <a:r>
              <a:rPr lang="uk-UA" dirty="0">
                <a:solidFill>
                  <a:srgbClr val="002060"/>
                </a:solidFill>
              </a:rPr>
              <a:t>фокусованих групових дискусій із персоналом ЦНСП, Терцентрів (керівниками/-цями, заступниками/-цями, керівниками/-цями відділень, соціальними робітниками/-цями, іншим персоналом, який безпосередньо працює із отримувачами послуги);</a:t>
            </a:r>
          </a:p>
          <a:p>
            <a:pPr marL="285750" indent="-285750" algn="just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uk-UA" dirty="0">
                <a:solidFill>
                  <a:srgbClr val="002060"/>
                </a:solidFill>
              </a:rPr>
              <a:t>Індивідуальні глибинні інтерв’ю з </a:t>
            </a:r>
            <a:r>
              <a:rPr lang="uk-UA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40</a:t>
            </a:r>
            <a:r>
              <a:rPr lang="uk-UA" dirty="0">
                <a:solidFill>
                  <a:srgbClr val="002060"/>
                </a:solidFill>
              </a:rPr>
              <a:t> стейкхолдерами в т.ч., (заступниками/-цями селищних, міських голів, начальниками/-цями відділів соціального захисту населення виконавчих комітетів).</a:t>
            </a:r>
          </a:p>
          <a:p>
            <a:pPr algn="just">
              <a:defRPr/>
            </a:pPr>
            <a:endParaRPr lang="uk-UA" dirty="0">
              <a:solidFill>
                <a:srgbClr val="002060"/>
              </a:solidFill>
            </a:endParaRPr>
          </a:p>
          <a:p>
            <a:pPr algn="just">
              <a:defRPr/>
            </a:pPr>
            <a:r>
              <a:rPr lang="uk-UA" b="1" dirty="0">
                <a:solidFill>
                  <a:srgbClr val="002060"/>
                </a:solidFill>
              </a:rPr>
              <a:t>Проведено протягом грудня 2022 </a:t>
            </a:r>
            <a:r>
              <a:rPr lang="uk-UA" b="1" dirty="0" err="1">
                <a:solidFill>
                  <a:srgbClr val="002060"/>
                </a:solidFill>
              </a:rPr>
              <a:t>р</a:t>
            </a:r>
            <a:r>
              <a:rPr lang="en-US" b="1" dirty="0">
                <a:solidFill>
                  <a:srgbClr val="002060"/>
                </a:solidFill>
              </a:rPr>
              <a:t>о</a:t>
            </a:r>
            <a:r>
              <a:rPr lang="uk-UA" b="1" dirty="0">
                <a:solidFill>
                  <a:srgbClr val="002060"/>
                </a:solidFill>
              </a:rPr>
              <a:t>ку – лютого 2023 року.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9421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6A01F-2792-459A-9C1F-432A9E3A8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4371"/>
            <a:ext cx="10515600" cy="1325563"/>
          </a:xfrm>
        </p:spPr>
        <p:txBody>
          <a:bodyPr>
            <a:normAutofit/>
          </a:bodyPr>
          <a:lstStyle/>
          <a:p>
            <a:r>
              <a:rPr lang="uk-UA" sz="3600" dirty="0"/>
              <a:t>Результати проєкту</a:t>
            </a:r>
            <a:endParaRPr lang="ru-RU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1FA89B-8BE3-4113-AF82-1DEB45871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br>
              <a:rPr lang="en-US" b="1" dirty="0">
                <a:solidFill>
                  <a:srgbClr val="002060"/>
                </a:solidFill>
              </a:rPr>
            </a:br>
            <a:endParaRPr lang="ru-RU" sz="3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426CE-C104-4818-9821-691F942D97F6}"/>
              </a:ext>
            </a:extLst>
          </p:cNvPr>
          <p:cNvSpPr txBox="1"/>
          <p:nvPr/>
        </p:nvSpPr>
        <p:spPr>
          <a:xfrm>
            <a:off x="838200" y="1557861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u="sng" dirty="0"/>
              <a:t>Результат 1</a:t>
            </a:r>
            <a:r>
              <a:rPr lang="uk-UA" dirty="0"/>
              <a:t>: За підсумками аналізу підготовлено 8 аналітичних звітів щодо стану надання послуг догляду вдома, паліативного догляду, натуральної допомоги.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067" y="2461192"/>
            <a:ext cx="2633750" cy="38528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6DA4D5-BAE4-9828-33F9-0E8CA632570D}"/>
              </a:ext>
            </a:extLst>
          </p:cNvPr>
          <p:cNvSpPr txBox="1"/>
          <p:nvPr/>
        </p:nvSpPr>
        <p:spPr>
          <a:xfrm>
            <a:off x="5303912" y="2493744"/>
            <a:ext cx="604988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Зміст</a:t>
            </a:r>
            <a:endParaRPr lang="uk-UA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tabLst>
                <a:tab pos="6114415" algn="r"/>
              </a:tabLst>
            </a:pPr>
            <a:r>
              <a:rPr lang="uk-UA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Список скорочень.</a:t>
            </a:r>
            <a:endParaRPr lang="uk-UA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tabLst>
                <a:tab pos="6114415" algn="r"/>
              </a:tabLst>
            </a:pPr>
            <a:r>
              <a:rPr lang="uk-UA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Вступ.</a:t>
            </a:r>
            <a:endParaRPr lang="uk-UA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Стан організації та надання соціальної послуги догляду вдома, паліативного догляду, натуральної допомоги</a:t>
            </a:r>
            <a:endParaRPr lang="uk-UA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 algn="just"/>
            <a:r>
              <a:rPr lang="ru-RU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1.1. Нормативно-</a:t>
            </a:r>
            <a:r>
              <a:rPr lang="ru-RU" sz="1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правове</a:t>
            </a:r>
            <a:r>
              <a:rPr lang="ru-RU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забезпечення</a:t>
            </a:r>
            <a:r>
              <a:rPr lang="uk-UA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надання соціальних послуг.</a:t>
            </a:r>
            <a:endParaRPr lang="uk-UA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 algn="just"/>
            <a:r>
              <a:rPr lang="uk-UA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1.2. Кадрове забезпечення надання соціальних послуг.</a:t>
            </a:r>
            <a:endParaRPr lang="uk-UA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 algn="just"/>
            <a:r>
              <a:rPr lang="uk-UA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1.3. Надання соціальних послуг. Мультидисциплінарний підхід.</a:t>
            </a:r>
            <a:endParaRPr lang="uk-UA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 algn="just"/>
            <a:r>
              <a:rPr lang="uk-UA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1.4. Моніторинг та оцінка якості соціальних  послуг догляду вдома, паліативного догляду, натуральної допомоги.</a:t>
            </a:r>
            <a:endParaRPr lang="uk-UA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Рівень задоволеності отримувачів послуг догляду вдома, паліативного догляду, натуральної допомоги</a:t>
            </a:r>
            <a:endParaRPr lang="uk-UA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 algn="just"/>
            <a:r>
              <a:rPr lang="uk-UA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2.1. Доступність послуг для представників громади.</a:t>
            </a:r>
            <a:endParaRPr lang="uk-UA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 algn="just"/>
            <a:r>
              <a:rPr lang="uk-UA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2.2. Рівень задоволеності соціальними послугами.</a:t>
            </a:r>
            <a:endParaRPr lang="uk-UA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 algn="just"/>
            <a:r>
              <a:rPr lang="uk-UA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2.3. Повага до гідності отримувачів соціальних послуг.</a:t>
            </a:r>
            <a:endParaRPr lang="uk-UA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 algn="just"/>
            <a:r>
              <a:rPr lang="uk-UA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2.4. Попит на послуги Мобільної соціальної служби з догляду вдома, паліативного догляду, натуральної допомоги.</a:t>
            </a:r>
            <a:endParaRPr lang="uk-UA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uk-UA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3. Висновки і рекомендації.</a:t>
            </a:r>
            <a:endParaRPr lang="uk-UA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69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6A01F-2792-459A-9C1F-432A9E3A8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666" y="404664"/>
            <a:ext cx="10515600" cy="1325563"/>
          </a:xfrm>
        </p:spPr>
        <p:txBody>
          <a:bodyPr>
            <a:normAutofit/>
          </a:bodyPr>
          <a:lstStyle/>
          <a:p>
            <a:r>
              <a:rPr lang="uk-UA" sz="3600" dirty="0"/>
              <a:t>Результати проєкту</a:t>
            </a:r>
            <a:endParaRPr lang="ru-RU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1FA89B-8BE3-4113-AF82-1DEB45871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757" y="197575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br>
              <a:rPr lang="en-US" b="1" dirty="0">
                <a:solidFill>
                  <a:srgbClr val="002060"/>
                </a:solidFill>
              </a:rPr>
            </a:br>
            <a:endParaRPr lang="ru-RU" sz="3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426CE-C104-4818-9821-691F942D97F6}"/>
              </a:ext>
            </a:extLst>
          </p:cNvPr>
          <p:cNvSpPr txBox="1"/>
          <p:nvPr/>
        </p:nvSpPr>
        <p:spPr>
          <a:xfrm>
            <a:off x="827666" y="1483660"/>
            <a:ext cx="10874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u="sng" dirty="0"/>
              <a:t>Результат 2</a:t>
            </a:r>
            <a:r>
              <a:rPr lang="uk-UA" dirty="0"/>
              <a:t>: За підсумками аналізу підготовлено 8 аналітичних звітів щодо стану надання соціальних послуг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533" y="2262627"/>
            <a:ext cx="2904620" cy="40643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CD2BD7-67E7-D1E9-B493-EEBD6EA2BBE0}"/>
              </a:ext>
            </a:extLst>
          </p:cNvPr>
          <p:cNvSpPr txBox="1"/>
          <p:nvPr/>
        </p:nvSpPr>
        <p:spPr>
          <a:xfrm>
            <a:off x="5447928" y="1940813"/>
            <a:ext cx="589831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</a:tabLst>
            </a:pPr>
            <a:r>
              <a:rPr kumimoji="0" lang="uk-UA" altLang="uk-UA" sz="1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ЗМІСТ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</a:tabLst>
            </a:pPr>
            <a:r>
              <a:rPr kumimoji="0" lang="uk-UA" altLang="uk-UA" sz="1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Список скорочень.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</a:tabLst>
            </a:pPr>
            <a:r>
              <a:rPr kumimoji="0" lang="uk-UA" altLang="uk-UA" sz="1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Вступ.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</a:tabLst>
            </a:pPr>
            <a:r>
              <a:rPr lang="uk-UA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Розділ 1. Аналіз стану організації та надання соціальних послуг.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</a:tabLst>
            </a:pPr>
            <a:r>
              <a:rPr lang="uk-UA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   1.1. Профіль громади. Соціальна інфраструктура громади.</a:t>
            </a:r>
            <a:endParaRPr lang="uk-UA" sz="14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</a:tabLst>
            </a:pPr>
            <a:r>
              <a:rPr lang="uk-UA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   1.2. Соціально демографічна характеристика населення громади.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</a:tabLst>
            </a:pPr>
            <a:r>
              <a:rPr lang="uk-UA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   1.3. Аналіз програмних документів розвитку громади.</a:t>
            </a:r>
            <a:endParaRPr lang="uk-UA" sz="14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</a:tabLst>
            </a:pPr>
            <a:r>
              <a:rPr lang="uk-UA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   1.4. Стан організації та надання соціальних послуг у громаді.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</a:tabLst>
            </a:pPr>
            <a:r>
              <a:rPr lang="uk-UA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   1.5. Загальні висновки.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</a:tabLst>
            </a:pPr>
            <a:endParaRPr lang="uk-UA" sz="14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</a:tabLst>
            </a:pPr>
            <a:r>
              <a:rPr lang="uk-UA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Розділ 2. Рекомендації щодо розвитку системи соціального захисту та соціального обслуговування населення громади.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</a:tabLst>
            </a:pPr>
            <a:r>
              <a:rPr lang="uk-UA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   2.1. Планування та бюджетування починаючи з 2023 року.</a:t>
            </a:r>
            <a:endParaRPr lang="uk-UA" sz="14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r>
              <a:rPr lang="uk-UA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   2.2. Врядування та процеси 2023–2025 роки. Удосконалення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</a:tabLst>
            </a:pPr>
            <a:r>
              <a:rPr lang="uk-UA" sz="1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           </a:t>
            </a:r>
            <a:r>
              <a:rPr lang="uk-UA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управління системою соціальних послуг.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</a:tabLst>
            </a:pPr>
            <a:r>
              <a:rPr lang="uk-UA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   2.3. Кадрове забезпечення. Підвищення рівня професійності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</a:tabLst>
            </a:pPr>
            <a:r>
              <a:rPr lang="uk-UA" sz="1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           </a:t>
            </a:r>
            <a:r>
              <a:rPr lang="uk-UA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працівників соціальної сфери.</a:t>
            </a:r>
            <a:endParaRPr lang="uk-UA" sz="14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</a:tabLst>
            </a:pPr>
            <a:r>
              <a:rPr lang="uk-UA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   2.4. Інформування та комунікація з населенням громади.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</a:tabLst>
            </a:pPr>
            <a:r>
              <a:rPr lang="uk-UA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   2.5. Покращення наявних та запровадження необхідних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r>
              <a:rPr lang="uk-UA" sz="1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           </a:t>
            </a:r>
            <a:r>
              <a:rPr lang="uk-UA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послуг у 2023–2025 роках.</a:t>
            </a:r>
          </a:p>
        </p:txBody>
      </p:sp>
    </p:spTree>
    <p:extLst>
      <p:ext uri="{BB962C8B-B14F-4D97-AF65-F5344CB8AC3E}">
        <p14:creationId xmlns:p14="http://schemas.microsoft.com/office/powerpoint/2010/main" val="247190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6A01F-2792-459A-9C1F-432A9E3A8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214291"/>
            <a:ext cx="10515600" cy="1624312"/>
          </a:xfrm>
        </p:spPr>
        <p:txBody>
          <a:bodyPr>
            <a:normAutofit/>
          </a:bodyPr>
          <a:lstStyle/>
          <a:p>
            <a:r>
              <a:rPr lang="uk-UA" sz="3600" dirty="0"/>
              <a:t>Результати проєкту</a:t>
            </a:r>
            <a:endParaRPr lang="ru-RU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1FA89B-8BE3-4113-AF82-1DEB45871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779" y="2564904"/>
            <a:ext cx="10686442" cy="3500462"/>
          </a:xfrm>
        </p:spPr>
        <p:txBody>
          <a:bodyPr>
            <a:normAutofit/>
          </a:bodyPr>
          <a:lstStyle/>
          <a:p>
            <a:pPr mar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723900" algn="l"/>
              </a:tabLst>
            </a:pPr>
            <a:r>
              <a:rPr lang="uk-UA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Рекомендації щодо розвитку системи соціального захисту та соціального обслуговування населення громад</a:t>
            </a:r>
            <a:r>
              <a:rPr lang="en-US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:</a:t>
            </a:r>
            <a:endParaRPr lang="ru-RU" sz="18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342900" indent="-3429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723900" algn="l"/>
              </a:tabLst>
            </a:pPr>
            <a:r>
              <a:rPr lang="uk-UA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Планування та бюджетування починаючи з 2023 року.</a:t>
            </a:r>
          </a:p>
          <a:p>
            <a:pPr marL="342900" indent="-3429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723900" algn="l"/>
              </a:tabLst>
            </a:pPr>
            <a:r>
              <a:rPr lang="uk-UA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Врядування та процеси 2023–2025 роки. Удосконалення управління системою соціальних послуг.</a:t>
            </a:r>
          </a:p>
          <a:p>
            <a:pPr marL="342900" indent="-3429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723900" algn="l"/>
              </a:tabLst>
            </a:pPr>
            <a:r>
              <a:rPr lang="uk-UA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Кадрове забезпечення. Підвищення рівня професійності працівників/-ць соціальної сфери.</a:t>
            </a:r>
          </a:p>
          <a:p>
            <a:pPr marL="342900" indent="-3429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723900" algn="l"/>
              </a:tabLst>
            </a:pPr>
            <a:r>
              <a:rPr lang="uk-UA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Інформування та комунікація з населенням громади.</a:t>
            </a:r>
            <a:endParaRPr lang="ru-RU" sz="18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342900" indent="-3429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723900" algn="l"/>
              </a:tabLst>
            </a:pPr>
            <a:r>
              <a:rPr lang="uk-UA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Покращення наявних та запровадження необхідних послуг у 2023–2025 роках.</a:t>
            </a:r>
            <a:endParaRPr lang="ru-RU" sz="18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fontAlgn="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426CE-C104-4818-9821-691F942D97F6}"/>
              </a:ext>
            </a:extLst>
          </p:cNvPr>
          <p:cNvSpPr txBox="1"/>
          <p:nvPr/>
        </p:nvSpPr>
        <p:spPr>
          <a:xfrm>
            <a:off x="780132" y="1641574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u="sng" dirty="0"/>
              <a:t>Результат 3</a:t>
            </a:r>
            <a:r>
              <a:rPr lang="uk-UA" b="1" dirty="0">
                <a:solidFill>
                  <a:srgbClr val="002060"/>
                </a:solidFill>
              </a:rPr>
              <a:t>: </a:t>
            </a:r>
            <a:r>
              <a:rPr lang="uk-UA" dirty="0"/>
              <a:t>За підсумками аналізів підготовлено 8 рекомендацій щодо розвитку системи соціального захисту та соціального обслуговування населення.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789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{516E06D4-4FF0-E549-9683-F6407C407673}tf10001120</Template>
  <TotalTime>5055</TotalTime>
  <Words>3550</Words>
  <Application>Microsoft Office PowerPoint</Application>
  <PresentationFormat>Широкий екран</PresentationFormat>
  <Paragraphs>336</Paragraphs>
  <Slides>41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41</vt:i4>
      </vt:variant>
    </vt:vector>
  </HeadingPairs>
  <TitlesOfParts>
    <vt:vector size="42" baseType="lpstr">
      <vt:lpstr>Тема Office</vt:lpstr>
      <vt:lpstr>Презентація ключових результатів проєкту </vt:lpstr>
      <vt:lpstr>Презентація PowerPoint</vt:lpstr>
      <vt:lpstr>Пілотні громади проєкту  </vt:lpstr>
      <vt:lpstr>Структура населення пілотних громад</vt:lpstr>
      <vt:lpstr>Завдання проєкту </vt:lpstr>
      <vt:lpstr>Методологія дослідження</vt:lpstr>
      <vt:lpstr>Результати проєкту</vt:lpstr>
      <vt:lpstr>Результати проєкту</vt:lpstr>
      <vt:lpstr>Результати проєкту</vt:lpstr>
      <vt:lpstr>Результати проєкту</vt:lpstr>
      <vt:lpstr>Результати проєкту</vt:lpstr>
      <vt:lpstr>Результати проєкту</vt:lpstr>
      <vt:lpstr>Результати проєкту</vt:lpstr>
      <vt:lpstr>Результати проєкту</vt:lpstr>
      <vt:lpstr>Результати проєкту</vt:lpstr>
      <vt:lpstr> Соціальна інфраструктура громад. Результати кабінетного аналізу</vt:lpstr>
      <vt:lpstr> Модель організаційної структури виконавчого органу сільської, селищної, міської ради з питань соціального захисту населення та захисту прав дітей </vt:lpstr>
      <vt:lpstr> Соціально демографічна характеристика. Результати кабінетного аналізу </vt:lpstr>
      <vt:lpstr>Частка людей старшого віку 60+</vt:lpstr>
      <vt:lpstr>Частка дитячого населення</vt:lpstr>
      <vt:lpstr>Частка людей з інвалідністю</vt:lpstr>
      <vt:lpstr>Кількість осіб із числа ВПО</vt:lpstr>
      <vt:lpstr> Кількість сімей СЖО з дітьми</vt:lpstr>
      <vt:lpstr>Кількість осіб із числа учасників/-ць АТО/ООС і бойових дій</vt:lpstr>
      <vt:lpstr>Програмні документи розвитку громад.  Результати кабінетного аналізу</vt:lpstr>
      <vt:lpstr>Організація надання соціальних послуг. Результати кабінетного аналізу</vt:lpstr>
      <vt:lpstr> Організація надання соціальних послуг. Результати кабінетного аналізу</vt:lpstr>
      <vt:lpstr>Аналіз стану організації та надання соціальних послуг догляду вдома, паліативного догляду, натуральної допомоги. Результати соціологічного дослідження</vt:lpstr>
      <vt:lpstr>Догляд вдома</vt:lpstr>
      <vt:lpstr>Догляд вдома </vt:lpstr>
      <vt:lpstr>Догляд вдома </vt:lpstr>
      <vt:lpstr>Догляд вдома: Доступність  </vt:lpstr>
      <vt:lpstr>Бар’єри у доступності</vt:lpstr>
      <vt:lpstr>Відповідність послуги догляду потребам</vt:lpstr>
      <vt:lpstr>Відповідність послуги догляду потребам</vt:lpstr>
      <vt:lpstr>Догляд вдома: Рівень задоволеності</vt:lpstr>
      <vt:lpstr>Попит на послуги Мобільної соціальної служби з догляду вдома і паліативного догляду</vt:lpstr>
      <vt:lpstr>Попит на послуги Мобільної соціальної служби</vt:lpstr>
      <vt:lpstr>Оцінка готовності пілотних громад до впровадження МСС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Валерія Вішталюк</cp:lastModifiedBy>
  <cp:revision>291</cp:revision>
  <cp:lastPrinted>2023-04-18T07:31:18Z</cp:lastPrinted>
  <dcterms:created xsi:type="dcterms:W3CDTF">2021-03-03T03:15:12Z</dcterms:created>
  <dcterms:modified xsi:type="dcterms:W3CDTF">2023-05-10T18:31:18Z</dcterms:modified>
</cp:coreProperties>
</file>